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512" r:id="rId2"/>
    <p:sldId id="267" r:id="rId3"/>
    <p:sldId id="470" r:id="rId4"/>
    <p:sldId id="314" r:id="rId5"/>
    <p:sldId id="327" r:id="rId6"/>
    <p:sldId id="503" r:id="rId7"/>
    <p:sldId id="328" r:id="rId8"/>
    <p:sldId id="306" r:id="rId9"/>
    <p:sldId id="307" r:id="rId10"/>
    <p:sldId id="308" r:id="rId11"/>
    <p:sldId id="309" r:id="rId12"/>
    <p:sldId id="310" r:id="rId13"/>
    <p:sldId id="313" r:id="rId14"/>
    <p:sldId id="315" r:id="rId15"/>
    <p:sldId id="316" r:id="rId16"/>
    <p:sldId id="326" r:id="rId17"/>
    <p:sldId id="502" r:id="rId18"/>
    <p:sldId id="508" r:id="rId19"/>
    <p:sldId id="509" r:id="rId20"/>
    <p:sldId id="317" r:id="rId21"/>
    <p:sldId id="323" r:id="rId22"/>
    <p:sldId id="367" r:id="rId23"/>
    <p:sldId id="318" r:id="rId24"/>
    <p:sldId id="319" r:id="rId25"/>
    <p:sldId id="320" r:id="rId26"/>
    <p:sldId id="321" r:id="rId27"/>
    <p:sldId id="268" r:id="rId28"/>
    <p:sldId id="270" r:id="rId29"/>
    <p:sldId id="269" r:id="rId30"/>
    <p:sldId id="33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3" autoAdjust="0"/>
    <p:restoredTop sz="94660"/>
  </p:normalViewPr>
  <p:slideViewPr>
    <p:cSldViewPr snapToGrid="0">
      <p:cViewPr varScale="1">
        <p:scale>
          <a:sx n="78" d="100"/>
          <a:sy n="78" d="100"/>
        </p:scale>
        <p:origin x="38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8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87CC7C-D1B5-43CE-A1FD-BD2CECA6BF9B}" type="doc">
      <dgm:prSet loTypeId="urn:microsoft.com/office/officeart/2005/8/layout/hList1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GB"/>
        </a:p>
      </dgm:t>
    </dgm:pt>
    <dgm:pt modelId="{B131D676-17BA-46E6-BC80-ED8E3D70CFD8}">
      <dgm:prSet phldrT="[Text]"/>
      <dgm:spPr/>
      <dgm:t>
        <a:bodyPr/>
        <a:lstStyle/>
        <a:p>
          <a:r>
            <a:rPr lang="en-IN" b="1" dirty="0">
              <a:solidFill>
                <a:srgbClr val="002060"/>
              </a:solidFill>
            </a:rPr>
            <a:t>CITRIC ACID</a:t>
          </a:r>
          <a:endParaRPr lang="en-GB" b="1" dirty="0">
            <a:solidFill>
              <a:srgbClr val="002060"/>
            </a:solidFill>
          </a:endParaRPr>
        </a:p>
      </dgm:t>
    </dgm:pt>
    <dgm:pt modelId="{0BF5FAE9-E6A0-4A8C-80BC-2CDD2505932A}" type="parTrans" cxnId="{223524BA-45D0-4D2E-AABF-A578AA7A9BCD}">
      <dgm:prSet/>
      <dgm:spPr/>
      <dgm:t>
        <a:bodyPr/>
        <a:lstStyle/>
        <a:p>
          <a:endParaRPr lang="en-GB"/>
        </a:p>
      </dgm:t>
    </dgm:pt>
    <dgm:pt modelId="{E69A7A9A-EB5C-4E88-8020-CA629ECBC45C}" type="sibTrans" cxnId="{223524BA-45D0-4D2E-AABF-A578AA7A9BCD}">
      <dgm:prSet/>
      <dgm:spPr/>
      <dgm:t>
        <a:bodyPr/>
        <a:lstStyle/>
        <a:p>
          <a:endParaRPr lang="en-GB"/>
        </a:p>
      </dgm:t>
    </dgm:pt>
    <dgm:pt modelId="{61C07883-E17C-43B2-A06F-15224CEDFA5B}">
      <dgm:prSet phldrT="[Text]"/>
      <dgm:spPr/>
      <dgm:t>
        <a:bodyPr/>
        <a:lstStyle/>
        <a:p>
          <a:pPr algn="just"/>
          <a:r>
            <a:rPr lang="en-US" dirty="0">
              <a:solidFill>
                <a:srgbClr val="FF0000"/>
              </a:solidFill>
            </a:rPr>
            <a:t>Citric acid </a:t>
          </a:r>
          <a:r>
            <a:rPr lang="en-US" dirty="0"/>
            <a:t>traditionally has been the solution of choice. </a:t>
          </a:r>
          <a:r>
            <a:rPr lang="en-US" dirty="0" err="1"/>
            <a:t>Periodontists</a:t>
          </a:r>
          <a:r>
            <a:rPr lang="en-US" dirty="0"/>
            <a:t> have used an aqueous solution of </a:t>
          </a:r>
          <a:r>
            <a:rPr lang="en-US" dirty="0">
              <a:solidFill>
                <a:srgbClr val="FF0000"/>
              </a:solidFill>
            </a:rPr>
            <a:t>citric acid (pH 1) for 2 to 3 minutes </a:t>
          </a:r>
          <a:r>
            <a:rPr lang="en-US" dirty="0"/>
            <a:t>to etch diseased root surfaces to facilitate formation, new attachment, and </a:t>
          </a:r>
          <a:r>
            <a:rPr lang="en-US" dirty="0" err="1"/>
            <a:t>cementogenesis</a:t>
          </a:r>
          <a:endParaRPr lang="en-GB" dirty="0"/>
        </a:p>
      </dgm:t>
    </dgm:pt>
    <dgm:pt modelId="{CF86E20E-22E0-47A1-A58A-B701A1C17810}" type="parTrans" cxnId="{36E8F34E-18DA-4231-BE4F-DB60B6571286}">
      <dgm:prSet/>
      <dgm:spPr/>
      <dgm:t>
        <a:bodyPr/>
        <a:lstStyle/>
        <a:p>
          <a:endParaRPr lang="en-GB"/>
        </a:p>
      </dgm:t>
    </dgm:pt>
    <dgm:pt modelId="{4B9E7E13-E8A8-4F1D-AF87-2525C99158EC}" type="sibTrans" cxnId="{36E8F34E-18DA-4231-BE4F-DB60B6571286}">
      <dgm:prSet/>
      <dgm:spPr/>
      <dgm:t>
        <a:bodyPr/>
        <a:lstStyle/>
        <a:p>
          <a:endParaRPr lang="en-GB"/>
        </a:p>
      </dgm:t>
    </dgm:pt>
    <dgm:pt modelId="{519BA0DA-32FA-47BB-BD94-4E359328BE13}">
      <dgm:prSet phldrT="[Text]"/>
      <dgm:spPr/>
      <dgm:t>
        <a:bodyPr/>
        <a:lstStyle/>
        <a:p>
          <a:pPr algn="just"/>
          <a:r>
            <a:rPr lang="en-GB" dirty="0"/>
            <a:t>However, the periodontal literature has questioned the benefit of etching dentin surfaces with low pH agents. At a low pH, adjacent vital periodontal tissues may be compromised. </a:t>
          </a:r>
        </a:p>
      </dgm:t>
    </dgm:pt>
    <dgm:pt modelId="{7DD70F04-B776-4EFD-AB61-27ED2099DA2B}" type="parTrans" cxnId="{2BE4D04C-E4B0-49A3-A5CC-5664047F723F}">
      <dgm:prSet/>
      <dgm:spPr/>
      <dgm:t>
        <a:bodyPr/>
        <a:lstStyle/>
        <a:p>
          <a:endParaRPr lang="en-GB"/>
        </a:p>
      </dgm:t>
    </dgm:pt>
    <dgm:pt modelId="{08AAAB62-16B2-4876-89FD-4C3E3BD7BE47}" type="sibTrans" cxnId="{2BE4D04C-E4B0-49A3-A5CC-5664047F723F}">
      <dgm:prSet/>
      <dgm:spPr/>
      <dgm:t>
        <a:bodyPr/>
        <a:lstStyle/>
        <a:p>
          <a:endParaRPr lang="en-GB"/>
        </a:p>
      </dgm:t>
    </dgm:pt>
    <dgm:pt modelId="{6C0D4C41-7A04-470E-9813-BBD13ACA56CC}">
      <dgm:prSet phldrT="[Text]"/>
      <dgm:spPr/>
      <dgm:t>
        <a:bodyPr/>
        <a:lstStyle/>
        <a:p>
          <a:r>
            <a:rPr lang="en-IN" b="1" dirty="0">
              <a:solidFill>
                <a:srgbClr val="002060"/>
              </a:solidFill>
            </a:rPr>
            <a:t>EDTA</a:t>
          </a:r>
          <a:endParaRPr lang="en-GB" b="1" dirty="0">
            <a:solidFill>
              <a:srgbClr val="002060"/>
            </a:solidFill>
          </a:endParaRPr>
        </a:p>
      </dgm:t>
    </dgm:pt>
    <dgm:pt modelId="{8184C0D3-36CB-4EDC-91FE-2F01548B6FDA}" type="parTrans" cxnId="{3CC59264-34B7-492F-BE29-C79E9B778AE2}">
      <dgm:prSet/>
      <dgm:spPr/>
      <dgm:t>
        <a:bodyPr/>
        <a:lstStyle/>
        <a:p>
          <a:endParaRPr lang="en-GB"/>
        </a:p>
      </dgm:t>
    </dgm:pt>
    <dgm:pt modelId="{B10D4BFA-1A9F-4ECA-84B6-212BEF59361A}" type="sibTrans" cxnId="{3CC59264-34B7-492F-BE29-C79E9B778AE2}">
      <dgm:prSet/>
      <dgm:spPr/>
      <dgm:t>
        <a:bodyPr/>
        <a:lstStyle/>
        <a:p>
          <a:endParaRPr lang="en-GB"/>
        </a:p>
      </dgm:t>
    </dgm:pt>
    <dgm:pt modelId="{92CC4CCA-F713-4E09-98E2-B0D43B027957}">
      <dgm:prSet phldrT="[Text]"/>
      <dgm:spPr/>
      <dgm:t>
        <a:bodyPr/>
        <a:lstStyle/>
        <a:p>
          <a:pPr algn="just"/>
          <a:r>
            <a:rPr lang="en-US" dirty="0">
              <a:solidFill>
                <a:srgbClr val="FF0000"/>
              </a:solidFill>
            </a:rPr>
            <a:t>EDTA</a:t>
          </a:r>
          <a:r>
            <a:rPr lang="en-US" dirty="0"/>
            <a:t>, 15-24% a solution with a neutral pH that </a:t>
          </a:r>
          <a:r>
            <a:rPr lang="en-US" dirty="0" err="1"/>
            <a:t>endodontists</a:t>
          </a:r>
          <a:r>
            <a:rPr lang="en-US" dirty="0"/>
            <a:t> have used as a canal </a:t>
          </a:r>
          <a:r>
            <a:rPr lang="en-US" dirty="0" err="1"/>
            <a:t>irrigant</a:t>
          </a:r>
          <a:r>
            <a:rPr lang="en-US" dirty="0"/>
            <a:t>, has been shown to be equally effective at exposing collagen fibers on dentin surfaces. </a:t>
          </a:r>
          <a:endParaRPr lang="en-GB" dirty="0"/>
        </a:p>
      </dgm:t>
    </dgm:pt>
    <dgm:pt modelId="{C1613111-89D0-4C03-8D98-B8F49841BEE9}" type="parTrans" cxnId="{73256411-39C0-481C-98ED-618C9EBDBC3C}">
      <dgm:prSet/>
      <dgm:spPr/>
      <dgm:t>
        <a:bodyPr/>
        <a:lstStyle/>
        <a:p>
          <a:endParaRPr lang="en-GB"/>
        </a:p>
      </dgm:t>
    </dgm:pt>
    <dgm:pt modelId="{C92941D5-7BC4-40B7-9A10-FD5D9D9B0118}" type="sibTrans" cxnId="{73256411-39C0-481C-98ED-618C9EBDBC3C}">
      <dgm:prSet/>
      <dgm:spPr/>
      <dgm:t>
        <a:bodyPr/>
        <a:lstStyle/>
        <a:p>
          <a:endParaRPr lang="en-GB"/>
        </a:p>
      </dgm:t>
    </dgm:pt>
    <dgm:pt modelId="{4D80EF49-05AA-441A-9B54-88A62CF963FD}">
      <dgm:prSet phldrT="[Text]" phldr="1"/>
      <dgm:spPr/>
      <dgm:t>
        <a:bodyPr/>
        <a:lstStyle/>
        <a:p>
          <a:pPr algn="just"/>
          <a:endParaRPr lang="en-GB" dirty="0"/>
        </a:p>
      </dgm:t>
    </dgm:pt>
    <dgm:pt modelId="{3D4C57E1-3596-4E9A-966B-D4FB3B021179}" type="parTrans" cxnId="{A6052295-F2FA-4D7C-9A71-13DDE186EFA6}">
      <dgm:prSet/>
      <dgm:spPr/>
      <dgm:t>
        <a:bodyPr/>
        <a:lstStyle/>
        <a:p>
          <a:endParaRPr lang="en-GB"/>
        </a:p>
      </dgm:t>
    </dgm:pt>
    <dgm:pt modelId="{B70C929D-1036-46B3-AC14-20F1B9C7B9D9}" type="sibTrans" cxnId="{A6052295-F2FA-4D7C-9A71-13DDE186EFA6}">
      <dgm:prSet/>
      <dgm:spPr/>
      <dgm:t>
        <a:bodyPr/>
        <a:lstStyle/>
        <a:p>
          <a:endParaRPr lang="en-GB"/>
        </a:p>
      </dgm:t>
    </dgm:pt>
    <dgm:pt modelId="{9CDE3607-C702-4C62-AD3F-FDB7B06F0A23}">
      <dgm:prSet phldrT="[Text]"/>
      <dgm:spPr/>
      <dgm:t>
        <a:bodyPr/>
        <a:lstStyle/>
        <a:p>
          <a:r>
            <a:rPr lang="en-IN" b="1" dirty="0">
              <a:solidFill>
                <a:srgbClr val="002060"/>
              </a:solidFill>
            </a:rPr>
            <a:t>TETRACYCLINE</a:t>
          </a:r>
          <a:endParaRPr lang="en-GB" b="1" dirty="0">
            <a:solidFill>
              <a:srgbClr val="002060"/>
            </a:solidFill>
          </a:endParaRPr>
        </a:p>
      </dgm:t>
    </dgm:pt>
    <dgm:pt modelId="{69551011-9357-4AFC-97F2-FDAC72FDBCE4}" type="parTrans" cxnId="{2CC296C4-E3EE-4444-9090-15DC770C588E}">
      <dgm:prSet/>
      <dgm:spPr/>
      <dgm:t>
        <a:bodyPr/>
        <a:lstStyle/>
        <a:p>
          <a:endParaRPr lang="en-GB"/>
        </a:p>
      </dgm:t>
    </dgm:pt>
    <dgm:pt modelId="{CB093C20-4B75-45D1-A673-BF1DA75D1E55}" type="sibTrans" cxnId="{2CC296C4-E3EE-4444-9090-15DC770C588E}">
      <dgm:prSet/>
      <dgm:spPr/>
      <dgm:t>
        <a:bodyPr/>
        <a:lstStyle/>
        <a:p>
          <a:endParaRPr lang="en-GB"/>
        </a:p>
      </dgm:t>
    </dgm:pt>
    <dgm:pt modelId="{613B622C-CA46-4DFA-A37C-90EEA537EF37}">
      <dgm:prSet phldrT="[Text]"/>
      <dgm:spPr/>
      <dgm:t>
        <a:bodyPr/>
        <a:lstStyle/>
        <a:p>
          <a:pPr algn="just"/>
          <a:r>
            <a:rPr lang="en-US" dirty="0">
              <a:solidFill>
                <a:srgbClr val="FF0000"/>
              </a:solidFill>
            </a:rPr>
            <a:t>Tetracycline (pH 1.8)</a:t>
          </a:r>
          <a:r>
            <a:rPr lang="en-US" dirty="0"/>
            <a:t>has been shown to remove the dentin smear layer, leaving clean, open tubules with application times as short as </a:t>
          </a:r>
          <a:r>
            <a:rPr lang="en-US" dirty="0">
              <a:solidFill>
                <a:srgbClr val="FF0000"/>
              </a:solidFill>
            </a:rPr>
            <a:t>30 seconds</a:t>
          </a:r>
          <a:r>
            <a:rPr lang="en-US" dirty="0"/>
            <a:t>.</a:t>
          </a:r>
          <a:endParaRPr lang="en-GB" dirty="0"/>
        </a:p>
      </dgm:t>
    </dgm:pt>
    <dgm:pt modelId="{B3C0D25B-848A-4BC8-83B9-6B521C9D5867}" type="parTrans" cxnId="{A983A2FB-9A3B-4EA7-BDC6-B37AE0F19A56}">
      <dgm:prSet/>
      <dgm:spPr/>
      <dgm:t>
        <a:bodyPr/>
        <a:lstStyle/>
        <a:p>
          <a:endParaRPr lang="en-GB"/>
        </a:p>
      </dgm:t>
    </dgm:pt>
    <dgm:pt modelId="{AFC80B50-A233-4BE3-A553-CB5156E6D3BE}" type="sibTrans" cxnId="{A983A2FB-9A3B-4EA7-BDC6-B37AE0F19A56}">
      <dgm:prSet/>
      <dgm:spPr/>
      <dgm:t>
        <a:bodyPr/>
        <a:lstStyle/>
        <a:p>
          <a:endParaRPr lang="en-GB"/>
        </a:p>
      </dgm:t>
    </dgm:pt>
    <dgm:pt modelId="{B6B46DB8-032C-4F4C-8CB7-2E3B0D3CE463}">
      <dgm:prSet phldrT="[Text]" phldr="1"/>
      <dgm:spPr/>
      <dgm:t>
        <a:bodyPr/>
        <a:lstStyle/>
        <a:p>
          <a:pPr algn="just"/>
          <a:endParaRPr lang="en-GB" dirty="0"/>
        </a:p>
      </dgm:t>
    </dgm:pt>
    <dgm:pt modelId="{36D96D1A-4032-4D40-8585-87ECBEB87097}" type="parTrans" cxnId="{64718079-A349-490E-BE54-8DA1E5D596BC}">
      <dgm:prSet/>
      <dgm:spPr/>
      <dgm:t>
        <a:bodyPr/>
        <a:lstStyle/>
        <a:p>
          <a:endParaRPr lang="en-GB"/>
        </a:p>
      </dgm:t>
    </dgm:pt>
    <dgm:pt modelId="{2CDC5A99-F6B5-4867-94FE-3EE8DE6FB841}" type="sibTrans" cxnId="{64718079-A349-490E-BE54-8DA1E5D596BC}">
      <dgm:prSet/>
      <dgm:spPr/>
      <dgm:t>
        <a:bodyPr/>
        <a:lstStyle/>
        <a:p>
          <a:endParaRPr lang="en-GB"/>
        </a:p>
      </dgm:t>
    </dgm:pt>
    <dgm:pt modelId="{EB6E35F4-3B62-452A-8406-7A391E71B92A}">
      <dgm:prSet/>
      <dgm:spPr/>
      <dgm:t>
        <a:bodyPr/>
        <a:lstStyle/>
        <a:p>
          <a:pPr algn="just"/>
          <a:r>
            <a:rPr lang="en-US" dirty="0"/>
            <a:t>A </a:t>
          </a:r>
          <a:r>
            <a:rPr lang="en-US" dirty="0" err="1"/>
            <a:t>histologic</a:t>
          </a:r>
          <a:r>
            <a:rPr lang="en-US" dirty="0"/>
            <a:t> evaluation of new attachment in </a:t>
          </a:r>
          <a:r>
            <a:rPr lang="en-US" dirty="0" err="1"/>
            <a:t>periodontally</a:t>
          </a:r>
          <a:r>
            <a:rPr lang="en-US" dirty="0"/>
            <a:t> diseased human roots treated with tetracycline hydrochloride showed a trend for greater connective tissue attachment after tetracycline treatment of roots.</a:t>
          </a:r>
        </a:p>
      </dgm:t>
    </dgm:pt>
    <dgm:pt modelId="{D9004298-1A95-4C01-912A-A040ED7BD60B}" type="parTrans" cxnId="{9AF9A7D0-E005-4ED5-971E-EF4C11F0FB9B}">
      <dgm:prSet/>
      <dgm:spPr/>
      <dgm:t>
        <a:bodyPr/>
        <a:lstStyle/>
        <a:p>
          <a:endParaRPr lang="en-GB"/>
        </a:p>
      </dgm:t>
    </dgm:pt>
    <dgm:pt modelId="{99254244-9C74-4358-94DF-B09A9E9B3D74}" type="sibTrans" cxnId="{9AF9A7D0-E005-4ED5-971E-EF4C11F0FB9B}">
      <dgm:prSet/>
      <dgm:spPr/>
      <dgm:t>
        <a:bodyPr/>
        <a:lstStyle/>
        <a:p>
          <a:endParaRPr lang="en-GB"/>
        </a:p>
      </dgm:t>
    </dgm:pt>
    <dgm:pt modelId="{D66A1A2E-30C0-4839-BA85-DAC61B6FF174}">
      <dgm:prSet/>
      <dgm:spPr/>
      <dgm:t>
        <a:bodyPr/>
        <a:lstStyle/>
        <a:p>
          <a:pPr algn="just"/>
          <a:r>
            <a:rPr lang="en-US"/>
            <a:t>Unlike the lower-pH solution, EDTA does not adversely affect the surrounding tissues.</a:t>
          </a:r>
          <a:endParaRPr lang="en-US" dirty="0"/>
        </a:p>
      </dgm:t>
    </dgm:pt>
    <dgm:pt modelId="{F9BDBDAD-5475-46FE-8469-EAE23C43B5DB}" type="parTrans" cxnId="{8E70ABB0-BBDC-46D3-832B-943A18D54292}">
      <dgm:prSet/>
      <dgm:spPr/>
      <dgm:t>
        <a:bodyPr/>
        <a:lstStyle/>
        <a:p>
          <a:endParaRPr lang="en-GB"/>
        </a:p>
      </dgm:t>
    </dgm:pt>
    <dgm:pt modelId="{B4D330A5-085F-4C93-890C-106F92189CBB}" type="sibTrans" cxnId="{8E70ABB0-BBDC-46D3-832B-943A18D54292}">
      <dgm:prSet/>
      <dgm:spPr/>
      <dgm:t>
        <a:bodyPr/>
        <a:lstStyle/>
        <a:p>
          <a:endParaRPr lang="en-GB"/>
        </a:p>
      </dgm:t>
    </dgm:pt>
    <dgm:pt modelId="{DB492F4E-0154-487E-A4DF-6A661438E8BB}">
      <dgm:prSet/>
      <dgm:spPr/>
      <dgm:t>
        <a:bodyPr/>
        <a:lstStyle/>
        <a:p>
          <a:pPr algn="just"/>
          <a:r>
            <a:rPr lang="en-US"/>
            <a:t>However the manufacturer has advised </a:t>
          </a:r>
          <a:r>
            <a:rPr lang="en-US">
              <a:solidFill>
                <a:srgbClr val="FF0000"/>
              </a:solidFill>
            </a:rPr>
            <a:t>against the use of EDTA when mineral trioxide aggregate (MTA) is used as a root-end filling material, because it may interfere with the hard tissue–producing effect of MTA</a:t>
          </a:r>
          <a:endParaRPr lang="en-US" dirty="0">
            <a:solidFill>
              <a:srgbClr val="FF0000"/>
            </a:solidFill>
          </a:endParaRPr>
        </a:p>
      </dgm:t>
    </dgm:pt>
    <dgm:pt modelId="{3AD1EF22-0B19-4868-8D38-EF9A9560492D}" type="parTrans" cxnId="{5DF3DF89-E262-4F0A-BBCF-7C18F6A563ED}">
      <dgm:prSet/>
      <dgm:spPr/>
      <dgm:t>
        <a:bodyPr/>
        <a:lstStyle/>
        <a:p>
          <a:endParaRPr lang="en-GB"/>
        </a:p>
      </dgm:t>
    </dgm:pt>
    <dgm:pt modelId="{338E7DDE-F899-4861-8FAA-CE540B29A6B7}" type="sibTrans" cxnId="{5DF3DF89-E262-4F0A-BBCF-7C18F6A563ED}">
      <dgm:prSet/>
      <dgm:spPr/>
      <dgm:t>
        <a:bodyPr/>
        <a:lstStyle/>
        <a:p>
          <a:endParaRPr lang="en-GB"/>
        </a:p>
      </dgm:t>
    </dgm:pt>
    <dgm:pt modelId="{A66F5D6C-8791-42C1-BA17-FBA9220C658D}">
      <dgm:prSet phldrT="[Text]"/>
      <dgm:spPr/>
      <dgm:t>
        <a:bodyPr/>
        <a:lstStyle/>
        <a:p>
          <a:pPr algn="just"/>
          <a:r>
            <a:rPr lang="en-GB" dirty="0"/>
            <a:t>Also, extended application (3 minutes) has been shown to discourage alveolar bone growth</a:t>
          </a:r>
        </a:p>
      </dgm:t>
    </dgm:pt>
    <dgm:pt modelId="{F787DA08-8FDB-4B99-B11F-BFEB17302EEF}" type="parTrans" cxnId="{0D18E605-756E-449E-81B4-39661DB98C96}">
      <dgm:prSet/>
      <dgm:spPr/>
      <dgm:t>
        <a:bodyPr/>
        <a:lstStyle/>
        <a:p>
          <a:endParaRPr lang="en-GB"/>
        </a:p>
      </dgm:t>
    </dgm:pt>
    <dgm:pt modelId="{48D9A017-5198-4824-B1B9-15751275C765}" type="sibTrans" cxnId="{0D18E605-756E-449E-81B4-39661DB98C96}">
      <dgm:prSet/>
      <dgm:spPr/>
      <dgm:t>
        <a:bodyPr/>
        <a:lstStyle/>
        <a:p>
          <a:endParaRPr lang="en-GB"/>
        </a:p>
      </dgm:t>
    </dgm:pt>
    <dgm:pt modelId="{00C0EB94-88A6-43CB-B02B-CAD5F400C905}" type="pres">
      <dgm:prSet presAssocID="{1987CC7C-D1B5-43CE-A1FD-BD2CECA6BF9B}" presName="Name0" presStyleCnt="0">
        <dgm:presLayoutVars>
          <dgm:dir/>
          <dgm:animLvl val="lvl"/>
          <dgm:resizeHandles val="exact"/>
        </dgm:presLayoutVars>
      </dgm:prSet>
      <dgm:spPr/>
    </dgm:pt>
    <dgm:pt modelId="{2FC74F03-D566-43B3-907C-D31EF144E5C3}" type="pres">
      <dgm:prSet presAssocID="{B131D676-17BA-46E6-BC80-ED8E3D70CFD8}" presName="composite" presStyleCnt="0"/>
      <dgm:spPr/>
    </dgm:pt>
    <dgm:pt modelId="{3699FD1F-0D9E-411D-BED6-0A4656439B9D}" type="pres">
      <dgm:prSet presAssocID="{B131D676-17BA-46E6-BC80-ED8E3D70CFD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3D6DC35-7A94-4138-A163-AF6DE73B7D5B}" type="pres">
      <dgm:prSet presAssocID="{B131D676-17BA-46E6-BC80-ED8E3D70CFD8}" presName="desTx" presStyleLbl="alignAccFollowNode1" presStyleIdx="0" presStyleCnt="3">
        <dgm:presLayoutVars>
          <dgm:bulletEnabled val="1"/>
        </dgm:presLayoutVars>
      </dgm:prSet>
      <dgm:spPr/>
    </dgm:pt>
    <dgm:pt modelId="{4B459A2D-3DD3-4005-931B-0AAF25980067}" type="pres">
      <dgm:prSet presAssocID="{E69A7A9A-EB5C-4E88-8020-CA629ECBC45C}" presName="space" presStyleCnt="0"/>
      <dgm:spPr/>
    </dgm:pt>
    <dgm:pt modelId="{952F8DA6-A10B-4261-8C37-A64E80326785}" type="pres">
      <dgm:prSet presAssocID="{6C0D4C41-7A04-470E-9813-BBD13ACA56CC}" presName="composite" presStyleCnt="0"/>
      <dgm:spPr/>
    </dgm:pt>
    <dgm:pt modelId="{C9580F36-9C24-4397-AADD-DA454964F84E}" type="pres">
      <dgm:prSet presAssocID="{6C0D4C41-7A04-470E-9813-BBD13ACA56C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0113A0E-6356-438B-8514-E6781FF239B2}" type="pres">
      <dgm:prSet presAssocID="{6C0D4C41-7A04-470E-9813-BBD13ACA56CC}" presName="desTx" presStyleLbl="alignAccFollowNode1" presStyleIdx="1" presStyleCnt="3">
        <dgm:presLayoutVars>
          <dgm:bulletEnabled val="1"/>
        </dgm:presLayoutVars>
      </dgm:prSet>
      <dgm:spPr/>
    </dgm:pt>
    <dgm:pt modelId="{166FE4AE-3426-4E40-A1A1-299869586566}" type="pres">
      <dgm:prSet presAssocID="{B10D4BFA-1A9F-4ECA-84B6-212BEF59361A}" presName="space" presStyleCnt="0"/>
      <dgm:spPr/>
    </dgm:pt>
    <dgm:pt modelId="{A16E1F95-8FFA-4A3E-A433-15159674BF65}" type="pres">
      <dgm:prSet presAssocID="{9CDE3607-C702-4C62-AD3F-FDB7B06F0A23}" presName="composite" presStyleCnt="0"/>
      <dgm:spPr/>
    </dgm:pt>
    <dgm:pt modelId="{B39B5934-2638-4362-AD42-CA8E3BD56AA2}" type="pres">
      <dgm:prSet presAssocID="{9CDE3607-C702-4C62-AD3F-FDB7B06F0A2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0992A76-6C29-42A3-B5A9-EB6E48C58273}" type="pres">
      <dgm:prSet presAssocID="{9CDE3607-C702-4C62-AD3F-FDB7B06F0A2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D18E605-756E-449E-81B4-39661DB98C96}" srcId="{B131D676-17BA-46E6-BC80-ED8E3D70CFD8}" destId="{A66F5D6C-8791-42C1-BA17-FBA9220C658D}" srcOrd="2" destOrd="0" parTransId="{F787DA08-8FDB-4B99-B11F-BFEB17302EEF}" sibTransId="{48D9A017-5198-4824-B1B9-15751275C765}"/>
    <dgm:cxn modelId="{73256411-39C0-481C-98ED-618C9EBDBC3C}" srcId="{6C0D4C41-7A04-470E-9813-BBD13ACA56CC}" destId="{92CC4CCA-F713-4E09-98E2-B0D43B027957}" srcOrd="0" destOrd="0" parTransId="{C1613111-89D0-4C03-8D98-B8F49841BEE9}" sibTransId="{C92941D5-7BC4-40B7-9A10-FD5D9D9B0118}"/>
    <dgm:cxn modelId="{F436822A-1304-4093-8037-FB43E31D5E57}" type="presOf" srcId="{9CDE3607-C702-4C62-AD3F-FDB7B06F0A23}" destId="{B39B5934-2638-4362-AD42-CA8E3BD56AA2}" srcOrd="0" destOrd="0" presId="urn:microsoft.com/office/officeart/2005/8/layout/hList1"/>
    <dgm:cxn modelId="{87C06335-AA28-48F4-B016-EE7B07284790}" type="presOf" srcId="{4D80EF49-05AA-441A-9B54-88A62CF963FD}" destId="{20113A0E-6356-438B-8514-E6781FF239B2}" srcOrd="0" destOrd="3" presId="urn:microsoft.com/office/officeart/2005/8/layout/hList1"/>
    <dgm:cxn modelId="{C4F35238-D7FA-4463-A67E-ED5910C83D87}" type="presOf" srcId="{61C07883-E17C-43B2-A06F-15224CEDFA5B}" destId="{23D6DC35-7A94-4138-A163-AF6DE73B7D5B}" srcOrd="0" destOrd="0" presId="urn:microsoft.com/office/officeart/2005/8/layout/hList1"/>
    <dgm:cxn modelId="{3CC59264-34B7-492F-BE29-C79E9B778AE2}" srcId="{1987CC7C-D1B5-43CE-A1FD-BD2CECA6BF9B}" destId="{6C0D4C41-7A04-470E-9813-BBD13ACA56CC}" srcOrd="1" destOrd="0" parTransId="{8184C0D3-36CB-4EDC-91FE-2F01548B6FDA}" sibTransId="{B10D4BFA-1A9F-4ECA-84B6-212BEF59361A}"/>
    <dgm:cxn modelId="{B2143D49-8AF5-422D-AB88-2FF1470E574D}" type="presOf" srcId="{A66F5D6C-8791-42C1-BA17-FBA9220C658D}" destId="{23D6DC35-7A94-4138-A163-AF6DE73B7D5B}" srcOrd="0" destOrd="2" presId="urn:microsoft.com/office/officeart/2005/8/layout/hList1"/>
    <dgm:cxn modelId="{2BE4D04C-E4B0-49A3-A5CC-5664047F723F}" srcId="{B131D676-17BA-46E6-BC80-ED8E3D70CFD8}" destId="{519BA0DA-32FA-47BB-BD94-4E359328BE13}" srcOrd="1" destOrd="0" parTransId="{7DD70F04-B776-4EFD-AB61-27ED2099DA2B}" sibTransId="{08AAAB62-16B2-4876-89FD-4C3E3BD7BE47}"/>
    <dgm:cxn modelId="{36E8F34E-18DA-4231-BE4F-DB60B6571286}" srcId="{B131D676-17BA-46E6-BC80-ED8E3D70CFD8}" destId="{61C07883-E17C-43B2-A06F-15224CEDFA5B}" srcOrd="0" destOrd="0" parTransId="{CF86E20E-22E0-47A1-A58A-B701A1C17810}" sibTransId="{4B9E7E13-E8A8-4F1D-AF87-2525C99158EC}"/>
    <dgm:cxn modelId="{A17E6D59-5CB6-43A3-929D-89FCE1A9E0F6}" type="presOf" srcId="{B6B46DB8-032C-4F4C-8CB7-2E3B0D3CE463}" destId="{60992A76-6C29-42A3-B5A9-EB6E48C58273}" srcOrd="0" destOrd="2" presId="urn:microsoft.com/office/officeart/2005/8/layout/hList1"/>
    <dgm:cxn modelId="{64718079-A349-490E-BE54-8DA1E5D596BC}" srcId="{9CDE3607-C702-4C62-AD3F-FDB7B06F0A23}" destId="{B6B46DB8-032C-4F4C-8CB7-2E3B0D3CE463}" srcOrd="2" destOrd="0" parTransId="{36D96D1A-4032-4D40-8585-87ECBEB87097}" sibTransId="{2CDC5A99-F6B5-4867-94FE-3EE8DE6FB841}"/>
    <dgm:cxn modelId="{BDE6E47B-3141-448D-8527-A6161BE04F44}" type="presOf" srcId="{613B622C-CA46-4DFA-A37C-90EEA537EF37}" destId="{60992A76-6C29-42A3-B5A9-EB6E48C58273}" srcOrd="0" destOrd="0" presId="urn:microsoft.com/office/officeart/2005/8/layout/hList1"/>
    <dgm:cxn modelId="{5DF3DF89-E262-4F0A-BBCF-7C18F6A563ED}" srcId="{6C0D4C41-7A04-470E-9813-BBD13ACA56CC}" destId="{DB492F4E-0154-487E-A4DF-6A661438E8BB}" srcOrd="2" destOrd="0" parTransId="{3AD1EF22-0B19-4868-8D38-EF9A9560492D}" sibTransId="{338E7DDE-F899-4861-8FAA-CE540B29A6B7}"/>
    <dgm:cxn modelId="{7800B094-0F68-46C9-AA34-8469B5420070}" type="presOf" srcId="{92CC4CCA-F713-4E09-98E2-B0D43B027957}" destId="{20113A0E-6356-438B-8514-E6781FF239B2}" srcOrd="0" destOrd="0" presId="urn:microsoft.com/office/officeart/2005/8/layout/hList1"/>
    <dgm:cxn modelId="{A6052295-F2FA-4D7C-9A71-13DDE186EFA6}" srcId="{6C0D4C41-7A04-470E-9813-BBD13ACA56CC}" destId="{4D80EF49-05AA-441A-9B54-88A62CF963FD}" srcOrd="3" destOrd="0" parTransId="{3D4C57E1-3596-4E9A-966B-D4FB3B021179}" sibTransId="{B70C929D-1036-46B3-AC14-20F1B9C7B9D9}"/>
    <dgm:cxn modelId="{9EEDFB95-5ABE-4646-9CE1-93EEDE537378}" type="presOf" srcId="{EB6E35F4-3B62-452A-8406-7A391E71B92A}" destId="{60992A76-6C29-42A3-B5A9-EB6E48C58273}" srcOrd="0" destOrd="1" presId="urn:microsoft.com/office/officeart/2005/8/layout/hList1"/>
    <dgm:cxn modelId="{EA3C86A5-1F28-4C6F-BF1A-C67EC7554622}" type="presOf" srcId="{B131D676-17BA-46E6-BC80-ED8E3D70CFD8}" destId="{3699FD1F-0D9E-411D-BED6-0A4656439B9D}" srcOrd="0" destOrd="0" presId="urn:microsoft.com/office/officeart/2005/8/layout/hList1"/>
    <dgm:cxn modelId="{07A719AD-6F98-4F79-A8F8-2849CA2F590F}" type="presOf" srcId="{D66A1A2E-30C0-4839-BA85-DAC61B6FF174}" destId="{20113A0E-6356-438B-8514-E6781FF239B2}" srcOrd="0" destOrd="1" presId="urn:microsoft.com/office/officeart/2005/8/layout/hList1"/>
    <dgm:cxn modelId="{8E70ABB0-BBDC-46D3-832B-943A18D54292}" srcId="{6C0D4C41-7A04-470E-9813-BBD13ACA56CC}" destId="{D66A1A2E-30C0-4839-BA85-DAC61B6FF174}" srcOrd="1" destOrd="0" parTransId="{F9BDBDAD-5475-46FE-8469-EAE23C43B5DB}" sibTransId="{B4D330A5-085F-4C93-890C-106F92189CBB}"/>
    <dgm:cxn modelId="{223524BA-45D0-4D2E-AABF-A578AA7A9BCD}" srcId="{1987CC7C-D1B5-43CE-A1FD-BD2CECA6BF9B}" destId="{B131D676-17BA-46E6-BC80-ED8E3D70CFD8}" srcOrd="0" destOrd="0" parTransId="{0BF5FAE9-E6A0-4A8C-80BC-2CDD2505932A}" sibTransId="{E69A7A9A-EB5C-4E88-8020-CA629ECBC45C}"/>
    <dgm:cxn modelId="{2CC296C4-E3EE-4444-9090-15DC770C588E}" srcId="{1987CC7C-D1B5-43CE-A1FD-BD2CECA6BF9B}" destId="{9CDE3607-C702-4C62-AD3F-FDB7B06F0A23}" srcOrd="2" destOrd="0" parTransId="{69551011-9357-4AFC-97F2-FDAC72FDBCE4}" sibTransId="{CB093C20-4B75-45D1-A673-BF1DA75D1E55}"/>
    <dgm:cxn modelId="{BE1599CA-DDA3-492A-B6AF-A4F940CB3D3C}" type="presOf" srcId="{6C0D4C41-7A04-470E-9813-BBD13ACA56CC}" destId="{C9580F36-9C24-4397-AADD-DA454964F84E}" srcOrd="0" destOrd="0" presId="urn:microsoft.com/office/officeart/2005/8/layout/hList1"/>
    <dgm:cxn modelId="{9AF9A7D0-E005-4ED5-971E-EF4C11F0FB9B}" srcId="{9CDE3607-C702-4C62-AD3F-FDB7B06F0A23}" destId="{EB6E35F4-3B62-452A-8406-7A391E71B92A}" srcOrd="1" destOrd="0" parTransId="{D9004298-1A95-4C01-912A-A040ED7BD60B}" sibTransId="{99254244-9C74-4358-94DF-B09A9E9B3D74}"/>
    <dgm:cxn modelId="{FE9278DF-DB44-4B2E-B914-E5B4E0F90AA3}" type="presOf" srcId="{1987CC7C-D1B5-43CE-A1FD-BD2CECA6BF9B}" destId="{00C0EB94-88A6-43CB-B02B-CAD5F400C905}" srcOrd="0" destOrd="0" presId="urn:microsoft.com/office/officeart/2005/8/layout/hList1"/>
    <dgm:cxn modelId="{B1A1F1E1-26A0-41A7-A10B-5F58FF7B247C}" type="presOf" srcId="{519BA0DA-32FA-47BB-BD94-4E359328BE13}" destId="{23D6DC35-7A94-4138-A163-AF6DE73B7D5B}" srcOrd="0" destOrd="1" presId="urn:microsoft.com/office/officeart/2005/8/layout/hList1"/>
    <dgm:cxn modelId="{B2C426EC-4E3F-4C2C-B4CC-1B4EE631B56B}" type="presOf" srcId="{DB492F4E-0154-487E-A4DF-6A661438E8BB}" destId="{20113A0E-6356-438B-8514-E6781FF239B2}" srcOrd="0" destOrd="2" presId="urn:microsoft.com/office/officeart/2005/8/layout/hList1"/>
    <dgm:cxn modelId="{A983A2FB-9A3B-4EA7-BDC6-B37AE0F19A56}" srcId="{9CDE3607-C702-4C62-AD3F-FDB7B06F0A23}" destId="{613B622C-CA46-4DFA-A37C-90EEA537EF37}" srcOrd="0" destOrd="0" parTransId="{B3C0D25B-848A-4BC8-83B9-6B521C9D5867}" sibTransId="{AFC80B50-A233-4BE3-A553-CB5156E6D3BE}"/>
    <dgm:cxn modelId="{E91B6271-4A03-4F3C-BCAA-80DAEA5255C1}" type="presParOf" srcId="{00C0EB94-88A6-43CB-B02B-CAD5F400C905}" destId="{2FC74F03-D566-43B3-907C-D31EF144E5C3}" srcOrd="0" destOrd="0" presId="urn:microsoft.com/office/officeart/2005/8/layout/hList1"/>
    <dgm:cxn modelId="{2DCDE1BB-FA72-41F1-BE6B-41BB6513157A}" type="presParOf" srcId="{2FC74F03-D566-43B3-907C-D31EF144E5C3}" destId="{3699FD1F-0D9E-411D-BED6-0A4656439B9D}" srcOrd="0" destOrd="0" presId="urn:microsoft.com/office/officeart/2005/8/layout/hList1"/>
    <dgm:cxn modelId="{ACE4A3FF-6655-455F-82A4-5E0932F1B953}" type="presParOf" srcId="{2FC74F03-D566-43B3-907C-D31EF144E5C3}" destId="{23D6DC35-7A94-4138-A163-AF6DE73B7D5B}" srcOrd="1" destOrd="0" presId="urn:microsoft.com/office/officeart/2005/8/layout/hList1"/>
    <dgm:cxn modelId="{D5E35AAD-BDA4-4BED-8593-4B86CBB9377A}" type="presParOf" srcId="{00C0EB94-88A6-43CB-B02B-CAD5F400C905}" destId="{4B459A2D-3DD3-4005-931B-0AAF25980067}" srcOrd="1" destOrd="0" presId="urn:microsoft.com/office/officeart/2005/8/layout/hList1"/>
    <dgm:cxn modelId="{622128AD-B357-4B9F-AF1E-892478511B18}" type="presParOf" srcId="{00C0EB94-88A6-43CB-B02B-CAD5F400C905}" destId="{952F8DA6-A10B-4261-8C37-A64E80326785}" srcOrd="2" destOrd="0" presId="urn:microsoft.com/office/officeart/2005/8/layout/hList1"/>
    <dgm:cxn modelId="{5A4BBFE5-0F85-44D4-AEE0-4C0582E906E3}" type="presParOf" srcId="{952F8DA6-A10B-4261-8C37-A64E80326785}" destId="{C9580F36-9C24-4397-AADD-DA454964F84E}" srcOrd="0" destOrd="0" presId="urn:microsoft.com/office/officeart/2005/8/layout/hList1"/>
    <dgm:cxn modelId="{27BCCA34-A75B-459A-B452-8E8FBE09A4AA}" type="presParOf" srcId="{952F8DA6-A10B-4261-8C37-A64E80326785}" destId="{20113A0E-6356-438B-8514-E6781FF239B2}" srcOrd="1" destOrd="0" presId="urn:microsoft.com/office/officeart/2005/8/layout/hList1"/>
    <dgm:cxn modelId="{59DA4F63-798E-428B-9EE1-39EED2E05ECC}" type="presParOf" srcId="{00C0EB94-88A6-43CB-B02B-CAD5F400C905}" destId="{166FE4AE-3426-4E40-A1A1-299869586566}" srcOrd="3" destOrd="0" presId="urn:microsoft.com/office/officeart/2005/8/layout/hList1"/>
    <dgm:cxn modelId="{D62B52BD-B417-4BEE-B189-B9EBB1A5C4DB}" type="presParOf" srcId="{00C0EB94-88A6-43CB-B02B-CAD5F400C905}" destId="{A16E1F95-8FFA-4A3E-A433-15159674BF65}" srcOrd="4" destOrd="0" presId="urn:microsoft.com/office/officeart/2005/8/layout/hList1"/>
    <dgm:cxn modelId="{8A3592D9-9D44-43B2-8B38-A83F04C64D38}" type="presParOf" srcId="{A16E1F95-8FFA-4A3E-A433-15159674BF65}" destId="{B39B5934-2638-4362-AD42-CA8E3BD56AA2}" srcOrd="0" destOrd="0" presId="urn:microsoft.com/office/officeart/2005/8/layout/hList1"/>
    <dgm:cxn modelId="{252E2C18-4A93-4D7B-8879-78C9767055B0}" type="presParOf" srcId="{A16E1F95-8FFA-4A3E-A433-15159674BF65}" destId="{60992A76-6C29-42A3-B5A9-EB6E48C5827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9FD1F-0D9E-411D-BED6-0A4656439B9D}">
      <dsp:nvSpPr>
        <dsp:cNvPr id="0" name=""/>
        <dsp:cNvSpPr/>
      </dsp:nvSpPr>
      <dsp:spPr>
        <a:xfrm>
          <a:off x="3103" y="304551"/>
          <a:ext cx="3025510" cy="43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>
              <a:solidFill>
                <a:srgbClr val="002060"/>
              </a:solidFill>
            </a:rPr>
            <a:t>CITRIC ACID</a:t>
          </a:r>
          <a:endParaRPr lang="en-GB" sz="1500" b="1" kern="1200" dirty="0">
            <a:solidFill>
              <a:srgbClr val="002060"/>
            </a:solidFill>
          </a:endParaRPr>
        </a:p>
      </dsp:txBody>
      <dsp:txXfrm>
        <a:off x="3103" y="304551"/>
        <a:ext cx="3025510" cy="432000"/>
      </dsp:txXfrm>
    </dsp:sp>
    <dsp:sp modelId="{23D6DC35-7A94-4138-A163-AF6DE73B7D5B}">
      <dsp:nvSpPr>
        <dsp:cNvPr id="0" name=""/>
        <dsp:cNvSpPr/>
      </dsp:nvSpPr>
      <dsp:spPr>
        <a:xfrm>
          <a:off x="3103" y="736551"/>
          <a:ext cx="3025510" cy="32940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FF0000"/>
              </a:solidFill>
            </a:rPr>
            <a:t>Citric acid </a:t>
          </a:r>
          <a:r>
            <a:rPr lang="en-US" sz="1500" kern="1200" dirty="0"/>
            <a:t>traditionally has been the solution of choice. </a:t>
          </a:r>
          <a:r>
            <a:rPr lang="en-US" sz="1500" kern="1200" dirty="0" err="1"/>
            <a:t>Periodontists</a:t>
          </a:r>
          <a:r>
            <a:rPr lang="en-US" sz="1500" kern="1200" dirty="0"/>
            <a:t> have used an aqueous solution of </a:t>
          </a:r>
          <a:r>
            <a:rPr lang="en-US" sz="1500" kern="1200" dirty="0">
              <a:solidFill>
                <a:srgbClr val="FF0000"/>
              </a:solidFill>
            </a:rPr>
            <a:t>citric acid (pH 1) for 2 to 3 minutes </a:t>
          </a:r>
          <a:r>
            <a:rPr lang="en-US" sz="1500" kern="1200" dirty="0"/>
            <a:t>to etch diseased root surfaces to facilitate formation, new attachment, and </a:t>
          </a:r>
          <a:r>
            <a:rPr lang="en-US" sz="1500" kern="1200" dirty="0" err="1"/>
            <a:t>cementogenesis</a:t>
          </a:r>
          <a:endParaRPr lang="en-GB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However, the periodontal literature has questioned the benefit of etching dentin surfaces with low pH agents. At a low pH, adjacent vital periodontal tissues may be compromised. 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Also, extended application (3 minutes) has been shown to discourage alveolar bone growth</a:t>
          </a:r>
        </a:p>
      </dsp:txBody>
      <dsp:txXfrm>
        <a:off x="3103" y="736551"/>
        <a:ext cx="3025510" cy="3294000"/>
      </dsp:txXfrm>
    </dsp:sp>
    <dsp:sp modelId="{C9580F36-9C24-4397-AADD-DA454964F84E}">
      <dsp:nvSpPr>
        <dsp:cNvPr id="0" name=""/>
        <dsp:cNvSpPr/>
      </dsp:nvSpPr>
      <dsp:spPr>
        <a:xfrm>
          <a:off x="3452185" y="304551"/>
          <a:ext cx="3025510" cy="43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>
              <a:solidFill>
                <a:srgbClr val="002060"/>
              </a:solidFill>
            </a:rPr>
            <a:t>EDTA</a:t>
          </a:r>
          <a:endParaRPr lang="en-GB" sz="1500" b="1" kern="1200" dirty="0">
            <a:solidFill>
              <a:srgbClr val="002060"/>
            </a:solidFill>
          </a:endParaRPr>
        </a:p>
      </dsp:txBody>
      <dsp:txXfrm>
        <a:off x="3452185" y="304551"/>
        <a:ext cx="3025510" cy="432000"/>
      </dsp:txXfrm>
    </dsp:sp>
    <dsp:sp modelId="{20113A0E-6356-438B-8514-E6781FF239B2}">
      <dsp:nvSpPr>
        <dsp:cNvPr id="0" name=""/>
        <dsp:cNvSpPr/>
      </dsp:nvSpPr>
      <dsp:spPr>
        <a:xfrm>
          <a:off x="3452185" y="736551"/>
          <a:ext cx="3025510" cy="32940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FF0000"/>
              </a:solidFill>
            </a:rPr>
            <a:t>EDTA</a:t>
          </a:r>
          <a:r>
            <a:rPr lang="en-US" sz="1500" kern="1200" dirty="0"/>
            <a:t>, 15-24% a solution with a neutral pH that </a:t>
          </a:r>
          <a:r>
            <a:rPr lang="en-US" sz="1500" kern="1200" dirty="0" err="1"/>
            <a:t>endodontists</a:t>
          </a:r>
          <a:r>
            <a:rPr lang="en-US" sz="1500" kern="1200" dirty="0"/>
            <a:t> have used as a canal </a:t>
          </a:r>
          <a:r>
            <a:rPr lang="en-US" sz="1500" kern="1200" dirty="0" err="1"/>
            <a:t>irrigant</a:t>
          </a:r>
          <a:r>
            <a:rPr lang="en-US" sz="1500" kern="1200" dirty="0"/>
            <a:t>, has been shown to be equally effective at exposing collagen fibers on dentin surfaces. </a:t>
          </a:r>
          <a:endParaRPr lang="en-GB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Unlike the lower-pH solution, EDTA does not adversely affect the surrounding tissues.</a:t>
          </a:r>
          <a:endParaRPr lang="en-US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However the manufacturer has advised </a:t>
          </a:r>
          <a:r>
            <a:rPr lang="en-US" sz="1500" kern="1200">
              <a:solidFill>
                <a:srgbClr val="FF0000"/>
              </a:solidFill>
            </a:rPr>
            <a:t>against the use of EDTA when mineral trioxide aggregate (MTA) is used as a root-end filling material, because it may interfere with the hard tissue–producing effect of MTA</a:t>
          </a:r>
          <a:endParaRPr lang="en-US" sz="1500" kern="1200" dirty="0">
            <a:solidFill>
              <a:srgbClr val="FF0000"/>
            </a:solidFill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/>
        </a:p>
      </dsp:txBody>
      <dsp:txXfrm>
        <a:off x="3452185" y="736551"/>
        <a:ext cx="3025510" cy="3294000"/>
      </dsp:txXfrm>
    </dsp:sp>
    <dsp:sp modelId="{B39B5934-2638-4362-AD42-CA8E3BD56AA2}">
      <dsp:nvSpPr>
        <dsp:cNvPr id="0" name=""/>
        <dsp:cNvSpPr/>
      </dsp:nvSpPr>
      <dsp:spPr>
        <a:xfrm>
          <a:off x="6901267" y="304551"/>
          <a:ext cx="3025510" cy="432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>
              <a:solidFill>
                <a:srgbClr val="002060"/>
              </a:solidFill>
            </a:rPr>
            <a:t>TETRACYCLINE</a:t>
          </a:r>
          <a:endParaRPr lang="en-GB" sz="1500" b="1" kern="1200" dirty="0">
            <a:solidFill>
              <a:srgbClr val="002060"/>
            </a:solidFill>
          </a:endParaRPr>
        </a:p>
      </dsp:txBody>
      <dsp:txXfrm>
        <a:off x="6901267" y="304551"/>
        <a:ext cx="3025510" cy="432000"/>
      </dsp:txXfrm>
    </dsp:sp>
    <dsp:sp modelId="{60992A76-6C29-42A3-B5A9-EB6E48C58273}">
      <dsp:nvSpPr>
        <dsp:cNvPr id="0" name=""/>
        <dsp:cNvSpPr/>
      </dsp:nvSpPr>
      <dsp:spPr>
        <a:xfrm>
          <a:off x="6901267" y="736551"/>
          <a:ext cx="3025510" cy="32940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FF0000"/>
              </a:solidFill>
            </a:rPr>
            <a:t>Tetracycline (pH 1.8)</a:t>
          </a:r>
          <a:r>
            <a:rPr lang="en-US" sz="1500" kern="1200" dirty="0"/>
            <a:t>has been shown to remove the dentin smear layer, leaving clean, open tubules with application times as short as </a:t>
          </a:r>
          <a:r>
            <a:rPr lang="en-US" sz="1500" kern="1200" dirty="0">
              <a:solidFill>
                <a:srgbClr val="FF0000"/>
              </a:solidFill>
            </a:rPr>
            <a:t>30 seconds</a:t>
          </a:r>
          <a:r>
            <a:rPr lang="en-US" sz="1500" kern="1200" dirty="0"/>
            <a:t>.</a:t>
          </a:r>
          <a:endParaRPr lang="en-GB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 </a:t>
          </a:r>
          <a:r>
            <a:rPr lang="en-US" sz="1500" kern="1200" dirty="0" err="1"/>
            <a:t>histologic</a:t>
          </a:r>
          <a:r>
            <a:rPr lang="en-US" sz="1500" kern="1200" dirty="0"/>
            <a:t> evaluation of new attachment in </a:t>
          </a:r>
          <a:r>
            <a:rPr lang="en-US" sz="1500" kern="1200" dirty="0" err="1"/>
            <a:t>periodontally</a:t>
          </a:r>
          <a:r>
            <a:rPr lang="en-US" sz="1500" kern="1200" dirty="0"/>
            <a:t> diseased human roots treated with tetracycline hydrochloride showed a trend for greater connective tissue attachment after tetracycline treatment of roots.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/>
        </a:p>
      </dsp:txBody>
      <dsp:txXfrm>
        <a:off x="6901267" y="736551"/>
        <a:ext cx="3025510" cy="329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4AF9C-7FBE-41E2-AA99-AB73817AC05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81A34-5197-44B9-B8FD-F08567506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7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 Rounded MT Bold" panose="020F0704030504030204" pitchFamily="34" charset="0"/>
              </a:rPr>
              <a:t>, where space in the crypt is often cramped and bleeding slightly. The level of the fluid can be adjusted through judicious suctioning with a </a:t>
            </a:r>
            <a:r>
              <a:rPr lang="en-US" dirty="0" err="1">
                <a:latin typeface="Arial Rounded MT Bold" panose="020F0704030504030204" pitchFamily="34" charset="0"/>
              </a:rPr>
              <a:t>microcannula</a:t>
            </a:r>
            <a:r>
              <a:rPr lang="en-US" dirty="0">
                <a:latin typeface="Arial Rounded MT Bold" panose="020F0704030504030204" pitchFamily="34" charset="0"/>
              </a:rPr>
              <a:t>, until the whole root end surface can be observed. </a:t>
            </a:r>
            <a:endParaRPr lang="en-IN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.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, the fluid level is adjusted  to reveal how much of the light and view was being ‘‘bent’’</a:t>
            </a:r>
            <a:endParaRPr lang="en-IN" dirty="0">
              <a:latin typeface="Arial Rounded MT Bold" panose="020F07040305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 Rounded MT Bold" panose="020F0704030504030204" pitchFamily="34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6D915-F9F9-4DA2-A849-E9AF5E723CFF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34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 Rounded MT Bold" panose="020F0704030504030204" pitchFamily="34" charset="0"/>
              </a:rPr>
              <a:t>A tooth with a fused oval-shaped root has a web-like connection between two canals.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6D915-F9F9-4DA2-A849-E9AF5E723CFF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366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 I was defined as either two or three canals with no noticeable communication. </a:t>
            </a:r>
          </a:p>
          <a:p>
            <a:r>
              <a:rPr lang="en-US" dirty="0"/>
              <a:t>Type II was defined as two canals that had a definite connection between the two main canals. </a:t>
            </a:r>
          </a:p>
          <a:p>
            <a:r>
              <a:rPr lang="en-US" dirty="0"/>
              <a:t>Type III differs from type II in that there are three canals instead of two. </a:t>
            </a:r>
          </a:p>
          <a:p>
            <a:r>
              <a:rPr lang="en-US" dirty="0"/>
              <a:t>Incomplete C-shapes with three canals were also included in a type IV isthmus. </a:t>
            </a:r>
          </a:p>
          <a:p>
            <a:r>
              <a:rPr lang="en-US" dirty="0"/>
              <a:t>Type V is identified as a true connection or corridor throughout the section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6D915-F9F9-4DA2-A849-E9AF5E723CFF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080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After the groove is deep enough to guide the tip, the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water spray is turned back on and the preparation is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deepened to 3mm while using a similar small, pointed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tip.</a:t>
            </a:r>
            <a:r>
              <a:rPr lang="en-IN" dirty="0">
                <a:latin typeface="Arial Rounded MT Bold" panose="020F0704030504030204" pitchFamily="34" charset="0"/>
              </a:rPr>
              <a:t>.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Then, a larger and more efficient coated tip is used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to finish the walls and flatten out the floor of the REP to</a:t>
            </a:r>
          </a:p>
          <a:p>
            <a:r>
              <a:rPr lang="en-IN" dirty="0">
                <a:latin typeface="Arial Rounded MT Bold" panose="020F0704030504030204" pitchFamily="34" charset="0"/>
              </a:rPr>
              <a:t>the desired finish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6D915-F9F9-4DA2-A849-E9AF5E723CFF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929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 Rounded MT Bold" panose="020F0704030504030204" pitchFamily="34" charset="0"/>
              </a:rPr>
              <a:t>The energy created is carried to the ultrasonic tip, producing forward and backward vibrations in a single plane.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 Rounded MT Bold" panose="020F0704030504030204" pitchFamily="34" charset="0"/>
              </a:rPr>
              <a:t>The three most widely used ultrasonic units are the EMS, the Spartan (Spartan/</a:t>
            </a:r>
            <a:r>
              <a:rPr lang="en-US" dirty="0" err="1">
                <a:latin typeface="Arial Rounded MT Bold" panose="020F0704030504030204" pitchFamily="34" charset="0"/>
              </a:rPr>
              <a:t>Obtura</a:t>
            </a:r>
            <a:r>
              <a:rPr lang="en-US" dirty="0">
                <a:latin typeface="Arial Rounded MT Bold" panose="020F0704030504030204" pitchFamily="34" charset="0"/>
              </a:rPr>
              <a:t>), and the P-5 (Acteon).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6D915-F9F9-4DA2-A849-E9AF5E723CFF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850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Stainless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steel tips appear to produce less superficial debris </a:t>
            </a:r>
            <a:r>
              <a:rPr lang="en-I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smear layer; Coating of ultrasonic tips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undoubtedly improves the cutting efficiency compared with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uncoated stainless steel tips; this translates into significantly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 time required to prepare a root-end cavity </a:t>
            </a:r>
            <a:r>
              <a:rPr lang="en-I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Coated root-end preparation instruments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typically produce a heavily abraded, debris-covered cavity</a:t>
            </a:r>
          </a:p>
          <a:p>
            <a:r>
              <a:rPr lang="en-I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wall surface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6D915-F9F9-4DA2-A849-E9AF5E723CFF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30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1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2122-EF3F-4F49-A1F3-B0F87D4FBC7F}" type="datetime1">
              <a:rPr lang="en-IN" smtClean="0"/>
              <a:pPr/>
              <a:t>18-04-2023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55-5217-634E-8837-DE300FEFBB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1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007890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23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EAB7-F6BD-D649-8771-AD5CEF76DD8C}" type="datetime1">
              <a:rPr lang="en-IN" smtClean="0"/>
              <a:pPr/>
              <a:t>18-04-2023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55-5217-634E-8837-DE300FEFB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6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CF26-7121-2B49-ABEE-D0AA9D7DECFC}" type="datetime1">
              <a:rPr lang="en-IN" smtClean="0"/>
              <a:pPr/>
              <a:t>18-04-2023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55-5217-634E-8837-DE300FEFB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5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20EC-739B-504A-A725-6E87C94952C0}" type="datetime1">
              <a:rPr lang="en-IN" smtClean="0"/>
              <a:pPr/>
              <a:t>18-04-2023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55-5217-634E-8837-DE300FEFBB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1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6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7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40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A294-7715-5243-8AB7-6A00D307C028}" type="datetime1">
              <a:rPr lang="en-IN" smtClean="0"/>
              <a:pPr/>
              <a:t>18-04-2023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55-5217-634E-8837-DE300FEFB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1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1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6908-3EF2-8A42-BA92-5D71A1BD1940}" type="datetime1">
              <a:rPr lang="en-IN" smtClean="0"/>
              <a:pPr/>
              <a:t>18-04-2023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55-5217-634E-8837-DE300FEFB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3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1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1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F3BB-A741-8E42-AC96-1291F82DE2D8}" type="datetime1">
              <a:rPr lang="en-IN" smtClean="0"/>
              <a:pPr/>
              <a:t>18-04-2023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55-5217-634E-8837-DE300FEFB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CDBF-1745-6445-A968-3434D859F77B}" type="datetime1">
              <a:rPr lang="en-IN" smtClean="0"/>
              <a:pPr/>
              <a:t>18-04-2023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55-5217-634E-8837-DE300FEFB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7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57B9-5589-7746-B484-1F69196E6607}" type="datetime1">
              <a:rPr lang="en-IN" smtClean="0"/>
              <a:pPr/>
              <a:t>18-04-2023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55-5217-634E-8837-DE300FEFB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5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3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E14D-3777-4041-915A-7042DDB9E220}" type="datetime1">
              <a:rPr lang="en-IN" smtClean="0"/>
              <a:pPr/>
              <a:t>18-04-2023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55-5217-634E-8837-DE300FEFB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1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2547892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18D5-5CFB-774A-A31B-CBC00244143F}" type="datetime1">
              <a:rPr lang="en-IN" smtClean="0"/>
              <a:pPr/>
              <a:t>18-04-2023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55-5217-634E-8837-DE300FEFB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0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1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1600202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2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B155831-1BF0-468E-B325-1BE174C1E82D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1" y="6356352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8C72535-9F24-411D-89ED-5DF1FCF7A4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46910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2343" y="381001"/>
            <a:ext cx="9985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141" y="2467428"/>
            <a:ext cx="8980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TITLE OF THE TOPIC- </a:t>
            </a:r>
            <a:r>
              <a:rPr lang="en-US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ENDODONTIC SURGERY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514" y="5229808"/>
            <a:ext cx="11393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DEPARTMENT OF – CONSERVATIVE DENTISTRY AND ENDODONTICS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-14515"/>
            <a:ext cx="1857828" cy="21145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95863-2509-495E-A4D3-2D1EB08AA3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44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9588" y="4071943"/>
            <a:ext cx="10262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“Frosted” dentine was defined as a whitish or opaque dentine as opposed to the normal  greyish or yellowish dentine, and cannot be stained </a:t>
            </a:r>
            <a:r>
              <a:rPr lang="en-IN" dirty="0">
                <a:solidFill>
                  <a:srgbClr val="FFFFFF"/>
                </a:solidFill>
                <a:latin typeface="Arial Rounded MT Bold" panose="020F0704030504030204" pitchFamily="34" charset="0"/>
              </a:rPr>
              <a:t>with MBS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7489" y="188641"/>
            <a:ext cx="5054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Macrofindings</a:t>
            </a:r>
            <a:r>
              <a:rPr lang="en-US" sz="2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and </a:t>
            </a:r>
            <a:r>
              <a:rPr lang="en-US" sz="2400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Microfindings</a:t>
            </a:r>
            <a:endParaRPr lang="en-IN" sz="24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7408" y="908720"/>
            <a:ext cx="57594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Arial Rounded MT Bold" panose="020F0704030504030204" pitchFamily="34" charset="0"/>
              </a:rPr>
              <a:t>Macrofindings</a:t>
            </a:r>
            <a:endParaRPr lang="en-US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  <a:p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Isthmuses and missed canals</a:t>
            </a:r>
            <a:endParaRPr lang="en-IN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1582" y="2348880"/>
            <a:ext cx="102629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Arial Rounded MT Bold" panose="020F0704030504030204" pitchFamily="34" charset="0"/>
              </a:rPr>
              <a:t>Microfindings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</a:t>
            </a:r>
          </a:p>
          <a:p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Craze lines, which are defined as dark lines that appear to disrupt the integrity of the dentine,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cracks,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the areas of “frosted” dentine and gaps </a:t>
            </a:r>
            <a:endParaRPr lang="en-IN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964" y="5214950"/>
            <a:ext cx="8819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Fracture lines are stained by MBS whereas craze lines are not.</a:t>
            </a:r>
            <a:endParaRPr lang="en-IN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4149081"/>
            <a:ext cx="3024336" cy="252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434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10578" y="2857496"/>
            <a:ext cx="3546460" cy="25717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5274" y="3357562"/>
            <a:ext cx="7143800" cy="350043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2" name="Picture 1" descr="dcna.pdf - Adobe Acrobat Reader D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8" t="22862" r="39565" b="45691"/>
          <a:stretch/>
        </p:blipFill>
        <p:spPr>
          <a:xfrm>
            <a:off x="666713" y="857233"/>
            <a:ext cx="4918365" cy="19506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39272" y="2428868"/>
            <a:ext cx="2098010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IN" dirty="0">
                <a:solidFill>
                  <a:srgbClr val="FFFFFF"/>
                </a:solidFill>
                <a:latin typeface="Arial Rounded MT Bold" panose="020F0704030504030204" pitchFamily="34" charset="0"/>
              </a:rPr>
              <a:t>‘‘Bow-Tie’’ effect</a:t>
            </a:r>
          </a:p>
        </p:txBody>
      </p:sp>
      <p:sp>
        <p:nvSpPr>
          <p:cNvPr id="4" name="Rectangle 3"/>
          <p:cNvSpPr/>
          <p:nvPr/>
        </p:nvSpPr>
        <p:spPr>
          <a:xfrm>
            <a:off x="8356576" y="2857496"/>
            <a:ext cx="3500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dirty="0">
                <a:solidFill>
                  <a:srgbClr val="000000"/>
                </a:solidFill>
                <a:latin typeface="Arial Narrow"/>
              </a:rPr>
              <a:t>Faint lines </a:t>
            </a:r>
            <a:r>
              <a:rPr lang="en-US" dirty="0">
                <a:solidFill>
                  <a:srgbClr val="000000"/>
                </a:solidFill>
                <a:latin typeface="Arial Narrow"/>
              </a:rPr>
              <a:t>are not fractures, but represent the transitional line angles of the root dentin/tubules Because the dentinal tubules refract light differently, depending on their orientation to the light source, they will present a different appearance when viewed with incident light</a:t>
            </a:r>
            <a:endParaRPr lang="en-IN" dirty="0">
              <a:solidFill>
                <a:srgbClr val="000000"/>
              </a:solidFill>
              <a:latin typeface="Arial Narrow"/>
            </a:endParaRPr>
          </a:p>
        </p:txBody>
      </p:sp>
      <p:pic>
        <p:nvPicPr>
          <p:cNvPr id="6" name="Picture 5" descr="dcna.pdf - Adobe Acrobat Reader D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6" t="56096" r="60248" b="12857"/>
          <a:stretch/>
        </p:blipFill>
        <p:spPr>
          <a:xfrm>
            <a:off x="8882083" y="428604"/>
            <a:ext cx="2632363" cy="192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6712" y="3441680"/>
            <a:ext cx="705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Arial Narrow"/>
              </a:rPr>
              <a:t>It tracks back to the obliterated pulp space, serving as a map to the narrowed canal. 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Arial Narrow"/>
                <a:cs typeface="Times New Roman" panose="02020603050405020304" pitchFamily="18" charset="0"/>
              </a:rPr>
              <a:t>This ‘‘radial dentin’’ tracks back to the obliterated pulp space, serving as a map to the narrowed canal. The radial dentin, apically, will point to the central location of the canal space and isthmus. </a:t>
            </a:r>
          </a:p>
          <a:p>
            <a:pPr algn="just"/>
            <a:r>
              <a:rPr lang="en-US" b="1" dirty="0">
                <a:solidFill>
                  <a:srgbClr val="000000"/>
                </a:solidFill>
                <a:latin typeface="Arial Narrow"/>
                <a:cs typeface="Times New Roman" panose="02020603050405020304" pitchFamily="18" charset="0"/>
              </a:rPr>
              <a:t>This indication is especially important if the dye used did not disclose any canal/isthmus but the radial dentin suggests that it is present; the conclusion must then be drawn that the resection level did not cut through, and thereby expose, the canal/isthmus enough to capture the dye.</a:t>
            </a:r>
          </a:p>
          <a:p>
            <a:pPr algn="just"/>
            <a:r>
              <a:rPr lang="en-US" b="1" dirty="0">
                <a:solidFill>
                  <a:srgbClr val="000000"/>
                </a:solidFill>
                <a:latin typeface="Arial Narrow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 Narrow"/>
                <a:cs typeface="Times New Roman" panose="02020603050405020304" pitchFamily="18" charset="0"/>
              </a:rPr>
              <a:t>The clinical decision is then made to either root end prepare according to the radial dentin outlines, or </a:t>
            </a:r>
            <a:r>
              <a:rPr lang="en-US" dirty="0" err="1">
                <a:solidFill>
                  <a:srgbClr val="000000"/>
                </a:solidFill>
                <a:latin typeface="Arial Narrow"/>
                <a:cs typeface="Times New Roman" panose="02020603050405020304" pitchFamily="18" charset="0"/>
              </a:rPr>
              <a:t>resect</a:t>
            </a:r>
            <a:r>
              <a:rPr lang="en-US" dirty="0">
                <a:solidFill>
                  <a:srgbClr val="000000"/>
                </a:solidFill>
                <a:latin typeface="Arial Narrow"/>
                <a:cs typeface="Times New Roman" panose="02020603050405020304" pitchFamily="18" charset="0"/>
              </a:rPr>
              <a:t> slightly more of the root end to reveal the suspected space(s)</a:t>
            </a:r>
            <a:endParaRPr lang="en-IN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910" y="2786058"/>
            <a:ext cx="2002664" cy="369332"/>
          </a:xfrm>
          <a:prstGeom prst="rect">
            <a:avLst/>
          </a:prstGeom>
          <a:solidFill>
            <a:srgbClr val="FF5050"/>
          </a:solidFill>
        </p:spPr>
        <p:txBody>
          <a:bodyPr wrap="none">
            <a:spAutoFit/>
          </a:bodyPr>
          <a:lstStyle/>
          <a:p>
            <a:r>
              <a:rPr lang="en-IN" dirty="0">
                <a:solidFill>
                  <a:srgbClr val="FFFFFF"/>
                </a:solidFill>
                <a:latin typeface="Arial Rounded MT Bold" panose="020F0704030504030204" pitchFamily="34" charset="0"/>
              </a:rPr>
              <a:t>‘‘Radial 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dentin’’ </a:t>
            </a:r>
            <a:endParaRPr lang="en-IN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24826" y="5715016"/>
            <a:ext cx="38322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i="1" dirty="0" err="1">
                <a:solidFill>
                  <a:srgbClr val="FFC000"/>
                </a:solidFill>
                <a:latin typeface="Arial Rounded MT Bold" panose="020F0704030504030204" pitchFamily="34" charset="0"/>
              </a:rPr>
              <a:t>Niemczyk</a:t>
            </a:r>
            <a:r>
              <a:rPr lang="en-IN" i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  et al; Essentials of Endodontic Microsurgery; Dent </a:t>
            </a:r>
            <a:r>
              <a:rPr lang="en-IN" i="1" dirty="0" err="1">
                <a:solidFill>
                  <a:srgbClr val="FFC000"/>
                </a:solidFill>
                <a:latin typeface="Arial Rounded MT Bold" panose="020F0704030504030204" pitchFamily="34" charset="0"/>
              </a:rPr>
              <a:t>Clin</a:t>
            </a:r>
            <a:r>
              <a:rPr lang="en-IN" i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 N Am 54 (2010) 375–399</a:t>
            </a:r>
          </a:p>
        </p:txBody>
      </p:sp>
    </p:spTree>
    <p:extLst>
      <p:ext uri="{BB962C8B-B14F-4D97-AF65-F5344CB8AC3E}">
        <p14:creationId xmlns:p14="http://schemas.microsoft.com/office/powerpoint/2010/main" val="964881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7249" y="980728"/>
            <a:ext cx="110233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Mandibular anterior apices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After resection, the crypt is rinsed with sterile saline until it runs clear  and the saline is allowed to remain in the crypt. </a:t>
            </a:r>
          </a:p>
          <a:p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249" y="2361654"/>
            <a:ext cx="10781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With the proper fluid level, it is possible to view the resected surface without the </a:t>
            </a:r>
            <a:r>
              <a:rPr lang="en-US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micromirror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by the prism effect of the fluid without altering the position of the DOM.</a:t>
            </a:r>
            <a:r>
              <a:rPr lang="en-US" dirty="0">
                <a:solidFill>
                  <a:srgbClr val="FFFFFF"/>
                </a:solidFill>
                <a:latin typeface="Arial Narrow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Rounded MT Bold" pitchFamily="34" charset="0"/>
              </a:rPr>
              <a:t>but the fluid itself offers a </a:t>
            </a:r>
            <a:r>
              <a:rPr lang="en-US" dirty="0">
                <a:solidFill>
                  <a:srgbClr val="00B0F0"/>
                </a:solidFill>
                <a:latin typeface="Arial Rounded MT Bold" pitchFamily="34" charset="0"/>
              </a:rPr>
              <a:t>weak </a:t>
            </a:r>
            <a:r>
              <a:rPr lang="en-US" dirty="0" err="1">
                <a:solidFill>
                  <a:srgbClr val="00B0F0"/>
                </a:solidFill>
                <a:latin typeface="Arial Rounded MT Bold" pitchFamily="34" charset="0"/>
              </a:rPr>
              <a:t>hemostatic</a:t>
            </a:r>
            <a:r>
              <a:rPr lang="en-US" dirty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Arial Rounded MT Bold" pitchFamily="34" charset="0"/>
              </a:rPr>
              <a:t>tamponade</a:t>
            </a:r>
            <a:r>
              <a:rPr lang="en-US" dirty="0">
                <a:solidFill>
                  <a:srgbClr val="FFFFFF"/>
                </a:solidFill>
                <a:latin typeface="Arial Rounded MT Bold" pitchFamily="34" charset="0"/>
              </a:rPr>
              <a:t> effect </a:t>
            </a:r>
            <a:endParaRPr lang="en-IN" dirty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9" t="59128" r="16244" b="7875"/>
          <a:stretch/>
        </p:blipFill>
        <p:spPr>
          <a:xfrm>
            <a:off x="6384032" y="3429000"/>
            <a:ext cx="4721978" cy="30945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6" t="5157" r="15339" b="62626"/>
          <a:stretch/>
        </p:blipFill>
        <p:spPr>
          <a:xfrm>
            <a:off x="1055441" y="3429000"/>
            <a:ext cx="4812965" cy="3094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3392" y="188639"/>
            <a:ext cx="6160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>
                <a:solidFill>
                  <a:srgbClr val="FF7C80"/>
                </a:solidFill>
                <a:latin typeface="Arial Rounded MT Bold" panose="020F0704030504030204" pitchFamily="34" charset="0"/>
              </a:rPr>
              <a:t>Water prism fluid / Water bending effect </a:t>
            </a:r>
          </a:p>
        </p:txBody>
      </p:sp>
    </p:spTree>
    <p:extLst>
      <p:ext uri="{BB962C8B-B14F-4D97-AF65-F5344CB8AC3E}">
        <p14:creationId xmlns:p14="http://schemas.microsoft.com/office/powerpoint/2010/main" val="1484388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318" y="943561"/>
            <a:ext cx="8112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A narrow, </a:t>
            </a:r>
            <a:r>
              <a:rPr lang="en-US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ribbonshaped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communication between two root canals that contains pulp, or </a:t>
            </a:r>
            <a:r>
              <a:rPr lang="en-US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pulpally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derived tissue.</a:t>
            </a:r>
          </a:p>
          <a:p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This connection is called an isthmus, and it is either complete </a:t>
            </a:r>
            <a:r>
              <a:rPr lang="en-IN" dirty="0">
                <a:solidFill>
                  <a:srgbClr val="FFFFFF"/>
                </a:solidFill>
                <a:latin typeface="Arial Rounded MT Bold" panose="020F0704030504030204" pitchFamily="34" charset="0"/>
              </a:rPr>
              <a:t>or partial 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2912" y="3733942"/>
            <a:ext cx="5561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FFFF"/>
                </a:solidFill>
                <a:latin typeface="Arial Rounded MT Bold" pitchFamily="34" charset="0"/>
              </a:rPr>
              <a:t>At the 3-mm level from the original apex, an isthmus was found at 90% of the </a:t>
            </a:r>
            <a:r>
              <a:rPr lang="en-US" dirty="0" err="1">
                <a:solidFill>
                  <a:srgbClr val="FFFFFF"/>
                </a:solidFill>
                <a:latin typeface="Arial Rounded MT Bold" pitchFamily="34" charset="0"/>
              </a:rPr>
              <a:t>mesiobuccal</a:t>
            </a:r>
            <a:r>
              <a:rPr lang="en-US" dirty="0">
                <a:solidFill>
                  <a:srgbClr val="FFFFFF"/>
                </a:solidFill>
                <a:latin typeface="Arial Rounded MT Bold" pitchFamily="34" charset="0"/>
              </a:rPr>
              <a:t> roots of maxillary first molars, 30% of the maxillary </a:t>
            </a:r>
            <a:r>
              <a:rPr lang="en-GB" dirty="0" err="1">
                <a:solidFill>
                  <a:srgbClr val="FFFFFF"/>
                </a:solidFill>
                <a:latin typeface="Arial Rounded MT Bold" pitchFamily="34" charset="0"/>
              </a:rPr>
              <a:t>mandibular</a:t>
            </a:r>
            <a:r>
              <a:rPr lang="en-GB" dirty="0">
                <a:solidFill>
                  <a:srgbClr val="FFFFFF"/>
                </a:solidFill>
                <a:latin typeface="Arial Rounded MT Bold" pitchFamily="34" charset="0"/>
              </a:rPr>
              <a:t> premolars, and over 80% of the </a:t>
            </a:r>
            <a:r>
              <a:rPr lang="en-GB" dirty="0" err="1">
                <a:solidFill>
                  <a:srgbClr val="FFFFFF"/>
                </a:solidFill>
                <a:latin typeface="Arial Rounded MT Bold" pitchFamily="34" charset="0"/>
              </a:rPr>
              <a:t>mesial</a:t>
            </a:r>
            <a:r>
              <a:rPr lang="en-GB" dirty="0">
                <a:solidFill>
                  <a:srgbClr val="FFFFFF"/>
                </a:solidFill>
                <a:latin typeface="Arial Rounded MT Bold" pitchFamily="34" charset="0"/>
              </a:rPr>
              <a:t> roots of the </a:t>
            </a:r>
            <a:r>
              <a:rPr lang="en-GB" dirty="0" err="1">
                <a:solidFill>
                  <a:srgbClr val="FFFFFF"/>
                </a:solidFill>
                <a:latin typeface="Arial Rounded MT Bold" pitchFamily="34" charset="0"/>
              </a:rPr>
              <a:t>mandibular</a:t>
            </a:r>
            <a:r>
              <a:rPr lang="en-GB" dirty="0">
                <a:solidFill>
                  <a:srgbClr val="FFFFFF"/>
                </a:solidFill>
                <a:latin typeface="Arial Rounded MT Bold" pitchFamily="34" charset="0"/>
              </a:rPr>
              <a:t> first molars</a:t>
            </a:r>
            <a:endParaRPr lang="en-IN" dirty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3512" y="142445"/>
            <a:ext cx="1560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Isthmus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474" y="188641"/>
            <a:ext cx="2982458" cy="250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65" y="2569913"/>
            <a:ext cx="5328108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687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3836" y="2500306"/>
            <a:ext cx="6215106" cy="378621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9082" y="1"/>
            <a:ext cx="109675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Types of Isthmus</a:t>
            </a:r>
          </a:p>
          <a:p>
            <a:endParaRPr lang="en-IN" sz="2400" b="1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Isthmus was classified by Weller </a:t>
            </a:r>
            <a:r>
              <a:rPr lang="en-US" i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et al. 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(1995) as complete or partial. </a:t>
            </a:r>
          </a:p>
          <a:p>
            <a:pPr algn="just"/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A complete isthmus was one with a continuous, narrow opening between the two main root canals. </a:t>
            </a:r>
          </a:p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A partial isthmus was defined as an incomplete communication with one or more patent openings, through the section, between the two main canals. </a:t>
            </a:r>
          </a:p>
          <a:p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44" y="2285993"/>
            <a:ext cx="4500594" cy="401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854378" y="6302970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Hsu and Kim (1997) </a:t>
            </a:r>
            <a:endParaRPr lang="en-IN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836" y="2571744"/>
            <a:ext cx="61880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rgbClr val="000000"/>
                </a:solidFill>
                <a:latin typeface="Arial Rounded MT Bold" pitchFamily="34" charset="0"/>
              </a:rPr>
              <a:t>Types of isthmuses:</a:t>
            </a:r>
          </a:p>
          <a:p>
            <a:pPr algn="just"/>
            <a:r>
              <a:rPr lang="en-GB" dirty="0">
                <a:solidFill>
                  <a:srgbClr val="000000"/>
                </a:solidFill>
                <a:latin typeface="Arial Rounded MT Bold" pitchFamily="34" charset="0"/>
              </a:rPr>
              <a:t>type I, two or three canals with no noticeable communication; </a:t>
            </a:r>
          </a:p>
          <a:p>
            <a:pPr algn="just"/>
            <a:r>
              <a:rPr lang="en-GB" dirty="0">
                <a:solidFill>
                  <a:srgbClr val="000000"/>
                </a:solidFill>
                <a:latin typeface="Arial Rounded MT Bold" pitchFamily="34" charset="0"/>
              </a:rPr>
              <a:t>type II, two canals that had a definite connection between the two Main canals; </a:t>
            </a:r>
          </a:p>
          <a:p>
            <a:pPr algn="just"/>
            <a:r>
              <a:rPr lang="en-GB" dirty="0">
                <a:solidFill>
                  <a:srgbClr val="000000"/>
                </a:solidFill>
                <a:latin typeface="Arial Rounded MT Bold" pitchFamily="34" charset="0"/>
              </a:rPr>
              <a:t>type III differs from type II in that there are three canals instead of two; </a:t>
            </a:r>
          </a:p>
          <a:p>
            <a:pPr algn="just"/>
            <a:r>
              <a:rPr lang="en-GB" dirty="0">
                <a:solidFill>
                  <a:srgbClr val="000000"/>
                </a:solidFill>
                <a:latin typeface="Arial Rounded MT Bold" pitchFamily="34" charset="0"/>
              </a:rPr>
              <a:t>type IV are canals  that extend into the isthmus area;</a:t>
            </a:r>
          </a:p>
          <a:p>
            <a:pPr algn="just"/>
            <a:r>
              <a:rPr lang="en-GB" dirty="0">
                <a:solidFill>
                  <a:srgbClr val="000000"/>
                </a:solidFill>
                <a:latin typeface="Arial Rounded MT Bold" pitchFamily="34" charset="0"/>
              </a:rPr>
              <a:t>type V, a true connection or corridor throughout the section.</a:t>
            </a:r>
          </a:p>
        </p:txBody>
      </p:sp>
    </p:spTree>
    <p:extLst>
      <p:ext uri="{BB962C8B-B14F-4D97-AF65-F5344CB8AC3E}">
        <p14:creationId xmlns:p14="http://schemas.microsoft.com/office/powerpoint/2010/main" val="766474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1384" y="404665"/>
            <a:ext cx="1130565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92D050"/>
                </a:solidFill>
                <a:latin typeface="Arial Rounded MT Bold" panose="020F0704030504030204" pitchFamily="34" charset="0"/>
              </a:rPr>
              <a:t>Clinical Significance and Management</a:t>
            </a:r>
          </a:p>
          <a:p>
            <a:endParaRPr lang="en-IN" b="1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If these anatomic features remain undetected, recurrence of infection and failure of apical surgery are unavoidable. </a:t>
            </a:r>
          </a:p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The isthmus should be identified and treated under the microscope with </a:t>
            </a:r>
            <a:r>
              <a:rPr lang="en-US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ultrasonics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and </a:t>
            </a:r>
            <a:r>
              <a:rPr lang="en-US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microinstruments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. </a:t>
            </a:r>
          </a:p>
          <a:p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It is essential that the entire canal and isthmus be prepared to a depth of 3 mm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15480" y="1917007"/>
            <a:ext cx="28956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806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790" y="502517"/>
            <a:ext cx="112332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To establish a tracking groove</a:t>
            </a:r>
          </a:p>
          <a:p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Tip is inactivated and no water spray, the pointed tip is placed exactly where desired and just lightly ‘tap’ the rheostat for an instant. </a:t>
            </a:r>
          </a:p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The process is repeated again, until there are a series of ‘dots’ created on the isthmus. </a:t>
            </a:r>
          </a:p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The dots  are connected to create the initial ‘tracking groove’ </a:t>
            </a:r>
          </a:p>
          <a:p>
            <a:pPr algn="just"/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The accuracy of cutting is then maintained and the probability of ‘slipping off ’ a small, or thin, </a:t>
            </a:r>
            <a:r>
              <a:rPr lang="en-US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bevelled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surface is eliminated</a:t>
            </a:r>
            <a:endParaRPr lang="en-IN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3087839"/>
            <a:ext cx="5463942" cy="367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74775" y="22386"/>
            <a:ext cx="2331279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Dot Technique</a:t>
            </a:r>
            <a:endParaRPr lang="en-IN" sz="2400" dirty="0">
              <a:solidFill>
                <a:srgbClr val="FFFFF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68330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667768" y="3357562"/>
            <a:ext cx="2857520" cy="2500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772670" y="535665"/>
            <a:ext cx="10776444" cy="562612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0624" indent="-384048">
              <a:spcAft>
                <a:spcPts val="0"/>
              </a:spcAft>
              <a:buClr>
                <a:srgbClr val="DC9E1F"/>
              </a:buClr>
              <a:buFont typeface="Wingdings 2"/>
              <a:buChar char=""/>
              <a:defRPr/>
            </a:pPr>
            <a:endParaRPr lang="en-US" sz="24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marL="420624" indent="-384048">
              <a:spcAft>
                <a:spcPts val="0"/>
              </a:spcAft>
              <a:buClr>
                <a:srgbClr val="DC9E1F"/>
              </a:buClr>
              <a:buFont typeface="Wingdings 2"/>
              <a:buChar char=""/>
              <a:defRPr/>
            </a:pPr>
            <a:r>
              <a:rPr lang="en-US" sz="20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Multipurpose bur produced smoothest surface with least amount of shattering</a:t>
            </a:r>
          </a:p>
          <a:p>
            <a:pPr marL="36576" indent="0">
              <a:spcAft>
                <a:spcPts val="0"/>
              </a:spcAft>
              <a:buClr>
                <a:srgbClr val="DC9E1F"/>
              </a:buClr>
              <a:buNone/>
              <a:defRPr/>
            </a:pPr>
            <a:endParaRPr lang="en-US" sz="20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marL="420624" indent="-384048">
              <a:spcAft>
                <a:spcPts val="0"/>
              </a:spcAft>
              <a:buClr>
                <a:srgbClr val="DC9E1F"/>
              </a:buClr>
              <a:buFont typeface="Wingdings 2"/>
              <a:buChar char=""/>
              <a:defRPr/>
            </a:pPr>
            <a:r>
              <a:rPr lang="en-IN" sz="20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Final pass of the bur across the root canal in the </a:t>
            </a:r>
            <a:r>
              <a:rPr lang="en-IN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correct direction in relation to its direction of rotation</a:t>
            </a:r>
            <a:r>
              <a:rPr lang="en-IN" sz="20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prevent shredding of  the gutta-percha</a:t>
            </a:r>
          </a:p>
          <a:p>
            <a:pPr marL="420624" indent="-384048">
              <a:spcAft>
                <a:spcPts val="0"/>
              </a:spcAft>
              <a:buClr>
                <a:srgbClr val="DC9E1F"/>
              </a:buClr>
              <a:buFont typeface="Wingdings 2"/>
              <a:buChar char=""/>
              <a:defRPr/>
            </a:pPr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marL="36576" indent="0">
              <a:spcAft>
                <a:spcPts val="0"/>
              </a:spcAft>
              <a:buClr>
                <a:srgbClr val="DC9E1F"/>
              </a:buClr>
              <a:buNone/>
              <a:defRPr/>
            </a:pPr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marL="420624" indent="-384048">
              <a:spcAft>
                <a:spcPts val="0"/>
              </a:spcAft>
              <a:buClr>
                <a:srgbClr val="DC9E1F"/>
              </a:buClr>
              <a:buFont typeface="Wingdings 2"/>
              <a:buChar char=""/>
              <a:defRPr/>
            </a:pPr>
            <a:endParaRPr lang="en-IN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64" y="3357562"/>
            <a:ext cx="3268330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027" y="3357562"/>
            <a:ext cx="3047999" cy="238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72670" y="179111"/>
            <a:ext cx="10075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MANAGEMENT OF GUTTA‑PERCHA IN RETROPREPARED CAVITY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9867" y="2560779"/>
            <a:ext cx="8487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Ensures minimal </a:t>
            </a:r>
            <a:r>
              <a:rPr lang="en-US" sz="20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disruption and distortion of the root filling</a:t>
            </a:r>
            <a:endParaRPr lang="en-IN" sz="20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16276" y="6396336"/>
            <a:ext cx="8640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Weston, G.D., </a:t>
            </a:r>
            <a:r>
              <a:rPr lang="en-US" sz="1200" i="1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Moule</a:t>
            </a:r>
            <a:r>
              <a:rPr lang="en-US" sz="1200" i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, A.J., </a:t>
            </a:r>
            <a:r>
              <a:rPr lang="en-US" sz="1200" i="1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Bartold</a:t>
            </a:r>
            <a:r>
              <a:rPr lang="en-US" sz="1200" i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, P.M., 1999. A scanning electron microscopic evaluation of root surfaces and the </a:t>
            </a:r>
            <a:r>
              <a:rPr lang="en-US" sz="1200" i="1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gutta</a:t>
            </a:r>
            <a:r>
              <a:rPr lang="en-US" sz="1200" i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–</a:t>
            </a:r>
            <a:r>
              <a:rPr lang="en-US" sz="1200" i="1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percha</a:t>
            </a:r>
            <a:r>
              <a:rPr lang="en-US" sz="1200" i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interface following root-end resection in vitro. Int. </a:t>
            </a:r>
            <a:r>
              <a:rPr lang="en-US" sz="1200" i="1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Endod</a:t>
            </a:r>
            <a:r>
              <a:rPr lang="en-US" sz="1200" i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. J. 32, </a:t>
            </a:r>
            <a:r>
              <a:rPr lang="en-IN" sz="1200" i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450–458</a:t>
            </a:r>
          </a:p>
        </p:txBody>
      </p:sp>
      <p:sp>
        <p:nvSpPr>
          <p:cNvPr id="8" name="Rectangle 7"/>
          <p:cNvSpPr/>
          <p:nvPr/>
        </p:nvSpPr>
        <p:spPr>
          <a:xfrm>
            <a:off x="8739206" y="3429000"/>
            <a:ext cx="2643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  <a:latin typeface="Arial Narrow"/>
              </a:rPr>
              <a:t> The present study shows that with respect to smearing of gutta-percha, the direction of cutting of the bur was far more important than the choice of instrument for root-end resection.</a:t>
            </a:r>
          </a:p>
          <a:p>
            <a:r>
              <a:rPr lang="en-GB" sz="1200" dirty="0">
                <a:solidFill>
                  <a:srgbClr val="FFFFFF"/>
                </a:solidFill>
                <a:latin typeface="Arial Narrow"/>
              </a:rPr>
              <a:t> The results indicate that burs moved in the reverse direction produced a large degree of smearing and distortion of the gutta-percha. When the same burs were used in the forward direction, no gutta-percha was observed to have been smeared onto the root face</a:t>
            </a:r>
          </a:p>
        </p:txBody>
      </p:sp>
      <p:sp>
        <p:nvSpPr>
          <p:cNvPr id="9" name="Striped Right Arrow 8"/>
          <p:cNvSpPr/>
          <p:nvPr/>
        </p:nvSpPr>
        <p:spPr>
          <a:xfrm>
            <a:off x="7953388" y="4500570"/>
            <a:ext cx="714380" cy="5000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27635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FFC000"/>
                </a:solidFill>
              </a:rPr>
              <a:t>Resected</a:t>
            </a:r>
            <a:r>
              <a:rPr lang="en-US" b="1" i="1" dirty="0">
                <a:solidFill>
                  <a:srgbClr val="FFC000"/>
                </a:solidFill>
              </a:rPr>
              <a:t> Root-End Surface Topography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en-US" dirty="0">
                <a:latin typeface="Arial Rounded MT Bold" pitchFamily="34" charset="0"/>
              </a:rPr>
              <a:t>To produce a smooth, flat root surface without sharp edges or spurs of root structure that might serve as irritants during the healing process,</a:t>
            </a:r>
          </a:p>
          <a:p>
            <a:pPr algn="just"/>
            <a:r>
              <a:rPr lang="en-US" dirty="0">
                <a:latin typeface="Arial Rounded MT Bold" pitchFamily="34" charset="0"/>
              </a:rPr>
              <a:t>Given that human PDL fibroblast attachment to a smooth surface was not impaired, it would seem appropriate to produce as smooth a surface as possible to facilitate inspection of the </a:t>
            </a:r>
            <a:r>
              <a:rPr lang="en-US" dirty="0" err="1">
                <a:latin typeface="Arial Rounded MT Bold" pitchFamily="34" charset="0"/>
              </a:rPr>
              <a:t>resected</a:t>
            </a:r>
            <a:r>
              <a:rPr lang="en-US" dirty="0">
                <a:latin typeface="Arial Rounded MT Bold" pitchFamily="34" charset="0"/>
              </a:rPr>
              <a:t> root end.</a:t>
            </a:r>
          </a:p>
          <a:p>
            <a:pPr algn="just"/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crosscut fissure burs </a:t>
            </a:r>
            <a:r>
              <a:rPr lang="en-US" dirty="0">
                <a:latin typeface="Arial Rounded MT Bold" pitchFamily="34" charset="0"/>
              </a:rPr>
              <a:t>in both high-speed and low-speed </a:t>
            </a:r>
            <a:r>
              <a:rPr lang="en-US" dirty="0" err="1">
                <a:latin typeface="Arial Rounded MT Bold" pitchFamily="34" charset="0"/>
              </a:rPr>
              <a:t>handpieces</a:t>
            </a:r>
            <a:r>
              <a:rPr lang="en-US" dirty="0">
                <a:latin typeface="Arial Rounded MT Bold" pitchFamily="34" charset="0"/>
              </a:rPr>
              <a:t> produced the roughest and most irregular surfaces.</a:t>
            </a:r>
          </a:p>
          <a:p>
            <a:pPr algn="just"/>
            <a:r>
              <a:rPr lang="en-US" dirty="0">
                <a:latin typeface="Arial Rounded MT Bold" pitchFamily="34" charset="0"/>
              </a:rPr>
              <a:t>The Multi-Purpose bur produced the smoothest, most </a:t>
            </a:r>
            <a:r>
              <a:rPr lang="en-US" dirty="0" err="1">
                <a:latin typeface="Arial Rounded MT Bold" pitchFamily="34" charset="0"/>
              </a:rPr>
              <a:t>uniplanar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resected</a:t>
            </a:r>
            <a:r>
              <a:rPr lang="en-US" dirty="0">
                <a:latin typeface="Arial Rounded MT Bold" pitchFamily="34" charset="0"/>
              </a:rPr>
              <a:t> root-end surface, with the least amount of shattering.</a:t>
            </a:r>
          </a:p>
          <a:p>
            <a:pPr algn="just"/>
            <a:endParaRPr lang="en-US" dirty="0">
              <a:latin typeface="Arial Rounded MT Bold" pitchFamily="34" charset="0"/>
            </a:endParaRPr>
          </a:p>
          <a:p>
            <a:pPr algn="just"/>
            <a:endParaRPr lang="en-US" dirty="0">
              <a:latin typeface="Arial Rounded MT Bold" pitchFamily="34" charset="0"/>
            </a:endParaRPr>
          </a:p>
          <a:p>
            <a:pPr algn="just"/>
            <a:endParaRPr lang="en-GB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309654" y="2143116"/>
          <a:ext cx="9929882" cy="433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95274" y="1071546"/>
            <a:ext cx="110014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 Rounded MT Bold" pitchFamily="34" charset="0"/>
              </a:rPr>
              <a:t>Root surface conditioning removes the smear layer and provides a surface conducive to mechanical adhesion and cellular mechanisms for growth and attachment.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 Rounded MT Bold" pitchFamily="34" charset="0"/>
              </a:rPr>
              <a:t>It exposes the </a:t>
            </a:r>
            <a:r>
              <a:rPr lang="en-US" sz="1600" dirty="0" err="1">
                <a:solidFill>
                  <a:srgbClr val="FFFFFF"/>
                </a:solidFill>
                <a:latin typeface="Arial Rounded MT Bold" pitchFamily="34" charset="0"/>
              </a:rPr>
              <a:t>collagenous</a:t>
            </a:r>
            <a:r>
              <a:rPr lang="en-US" sz="1600" dirty="0">
                <a:solidFill>
                  <a:srgbClr val="FFFFFF"/>
                </a:solidFill>
                <a:latin typeface="Arial Rounded MT Bold" pitchFamily="34" charset="0"/>
              </a:rPr>
              <a:t> matrix of dentin and retains biologically active substances, such as growth factors, in the dentin proper.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2530" y="285729"/>
            <a:ext cx="5222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Root-End Conditioning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94971" y="609603"/>
            <a:ext cx="9260115" cy="110309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31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11201" y="2612570"/>
          <a:ext cx="10232570" cy="1817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665">
                  <a:extLst>
                    <a:ext uri="{9D8B030D-6E8A-4147-A177-3AD203B41FA5}">
                      <a16:colId xmlns:a16="http://schemas.microsoft.com/office/drawing/2014/main" val="946123654"/>
                    </a:ext>
                  </a:extLst>
                </a:gridCol>
                <a:gridCol w="4459236">
                  <a:extLst>
                    <a:ext uri="{9D8B030D-6E8A-4147-A177-3AD203B41FA5}">
                      <a16:colId xmlns:a16="http://schemas.microsoft.com/office/drawing/2014/main" val="2411658997"/>
                    </a:ext>
                  </a:extLst>
                </a:gridCol>
                <a:gridCol w="3072669">
                  <a:extLst>
                    <a:ext uri="{9D8B030D-6E8A-4147-A177-3AD203B41FA5}">
                      <a16:colId xmlns:a16="http://schemas.microsoft.com/office/drawing/2014/main" val="3411213719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/>
                        <a:t>Core areas*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Domain</a:t>
                      </a:r>
                      <a:r>
                        <a:rPr lang="en-US" baseline="0" dirty="0"/>
                        <a:t> 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Category 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r>
                        <a:rPr lang="en-US" dirty="0"/>
                        <a:t>Introduction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Cognitive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572506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r>
                        <a:rPr lang="en-US" dirty="0"/>
                        <a:t>Method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Psychomotor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know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924706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r>
                        <a:rPr lang="en-US" dirty="0"/>
                        <a:t>Armamentarium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Cognitive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29749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6343" y="4743275"/>
            <a:ext cx="8287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*Subtopic of importance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**  Cognitive, Psychomotor   or Affective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# Must know , Nice to know  &amp; Desire to know </a:t>
            </a:r>
          </a:p>
          <a:p>
            <a:r>
              <a:rPr lang="en-US" sz="2800" dirty="0"/>
              <a:t>( Table to be prepared as per the above format )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5656" y="1878767"/>
            <a:ext cx="9797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presentation the learner is expected to know ;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17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7409" y="204423"/>
            <a:ext cx="3368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Root End Preparation</a:t>
            </a:r>
            <a:endParaRPr lang="en-IN" sz="24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53" y="2226804"/>
            <a:ext cx="3132188" cy="442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36087" y="2780929"/>
            <a:ext cx="766530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The ideal root end preparation can be defined as a Class I cavity at least 3 mm into root dentine after the apical root tip of 3 mm is resected, with walls parallel to and within the anatomic outline of the root canal space.</a:t>
            </a:r>
            <a:endParaRPr lang="en-IN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3433" y="980728"/>
            <a:ext cx="98639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The aim 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of the root end preparation is to remove the filling material, irritants, necrotic tissue, and remnants from the canals as well as the isthmus and create a cavity that can be properly filled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1864" y="4208166"/>
            <a:ext cx="2999796" cy="461665"/>
          </a:xfrm>
          <a:prstGeom prst="rect">
            <a:avLst/>
          </a:prstGeom>
          <a:solidFill>
            <a:srgbClr val="0070C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IN" sz="2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Therapeutic length</a:t>
            </a:r>
          </a:p>
        </p:txBody>
      </p:sp>
    </p:spTree>
    <p:extLst>
      <p:ext uri="{BB962C8B-B14F-4D97-AF65-F5344CB8AC3E}">
        <p14:creationId xmlns:p14="http://schemas.microsoft.com/office/powerpoint/2010/main" val="1855394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712" y="3214687"/>
            <a:ext cx="106571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>
              <a:solidFill>
                <a:srgbClr val="FFFFFF"/>
              </a:solidFill>
              <a:latin typeface="Arial Rounded MT Bol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  <a:latin typeface="Arial Rounded MT Bold" pitchFamily="34" charset="0"/>
              </a:rPr>
              <a:t>Less osseous tissue </a:t>
            </a:r>
            <a:r>
              <a:rPr lang="en-US" dirty="0">
                <a:solidFill>
                  <a:srgbClr val="FFFFFF"/>
                </a:solidFill>
                <a:latin typeface="Arial Rounded MT Bold" pitchFamily="34" charset="0"/>
              </a:rPr>
              <a:t>must be removed to gain proper access to the </a:t>
            </a:r>
            <a:r>
              <a:rPr lang="en-US" dirty="0" err="1">
                <a:solidFill>
                  <a:srgbClr val="FFFFFF"/>
                </a:solidFill>
                <a:latin typeface="Arial Rounded MT Bold" pitchFamily="34" charset="0"/>
              </a:rPr>
              <a:t>resected</a:t>
            </a:r>
            <a:r>
              <a:rPr lang="en-US" dirty="0">
                <a:solidFill>
                  <a:srgbClr val="FFFFFF"/>
                </a:solidFill>
                <a:latin typeface="Arial Rounded MT Bold" pitchFamily="34" charset="0"/>
              </a:rPr>
              <a:t> root end.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Arial Rounded MT Bold" pitchFamily="34" charset="0"/>
              </a:rPr>
              <a:t>The surgeon is better able to produce a </a:t>
            </a:r>
            <a:r>
              <a:rPr lang="en-US" dirty="0">
                <a:solidFill>
                  <a:srgbClr val="00B0F0"/>
                </a:solidFill>
                <a:latin typeface="Arial Rounded MT Bold" pitchFamily="34" charset="0"/>
              </a:rPr>
              <a:t>more conservative </a:t>
            </a:r>
            <a:r>
              <a:rPr lang="en-US" dirty="0">
                <a:solidFill>
                  <a:srgbClr val="FFFFFF"/>
                </a:solidFill>
                <a:latin typeface="Arial Rounded MT Bold" pitchFamily="34" charset="0"/>
              </a:rPr>
              <a:t>preparation that follows the long axis of the tooth and remains centered in the canal.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Arial Rounded MT Bold" pitchFamily="34" charset="0"/>
              </a:rPr>
              <a:t>The risk of </a:t>
            </a:r>
            <a:r>
              <a:rPr lang="en-US" dirty="0">
                <a:solidFill>
                  <a:srgbClr val="00B0F0"/>
                </a:solidFill>
                <a:latin typeface="Arial Rounded MT Bold" pitchFamily="34" charset="0"/>
              </a:rPr>
              <a:t>root-end perforation </a:t>
            </a:r>
            <a:r>
              <a:rPr lang="en-US" dirty="0">
                <a:solidFill>
                  <a:srgbClr val="FFFFFF"/>
                </a:solidFill>
                <a:latin typeface="Arial Rounded MT Bold" pitchFamily="34" charset="0"/>
              </a:rPr>
              <a:t>is reduced, partly because of enhanced manipulation of the instrument.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Arial Rounded MT Bold" pitchFamily="34" charset="0"/>
              </a:rPr>
              <a:t>In addition, ultrasonic root-end techniques produce a more consistent, deeper cavity preparation that requires </a:t>
            </a:r>
            <a:r>
              <a:rPr lang="en-US" dirty="0">
                <a:solidFill>
                  <a:srgbClr val="00B0F0"/>
                </a:solidFill>
                <a:latin typeface="Arial Rounded MT Bold" pitchFamily="34" charset="0"/>
              </a:rPr>
              <a:t>less beveling </a:t>
            </a:r>
            <a:r>
              <a:rPr lang="en-US" dirty="0">
                <a:solidFill>
                  <a:srgbClr val="FFFFFF"/>
                </a:solidFill>
                <a:latin typeface="Arial Rounded MT Bold" pitchFamily="34" charset="0"/>
              </a:rPr>
              <a:t>of the root.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Arial Rounded MT Bold" pitchFamily="34" charset="0"/>
              </a:rPr>
              <a:t>Ultrasonic apical preparation generates significantly </a:t>
            </a:r>
            <a:r>
              <a:rPr lang="en-US" dirty="0">
                <a:solidFill>
                  <a:srgbClr val="00B0F0"/>
                </a:solidFill>
                <a:latin typeface="Arial Rounded MT Bold" pitchFamily="34" charset="0"/>
              </a:rPr>
              <a:t>less smear layer </a:t>
            </a:r>
            <a:r>
              <a:rPr lang="en-US" dirty="0">
                <a:solidFill>
                  <a:srgbClr val="FFFFFF"/>
                </a:solidFill>
                <a:latin typeface="Arial Rounded MT Bold" pitchFamily="34" charset="0"/>
              </a:rPr>
              <a:t>compared with burs alone .</a:t>
            </a:r>
          </a:p>
          <a:p>
            <a:endParaRPr lang="en-IN" dirty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3392" y="1220442"/>
            <a:ext cx="5184576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 Rounded MT Bold" panose="020F0704030504030204" pitchFamily="34" charset="0"/>
              </a:rPr>
              <a:t>Use of ultrasonic root end tips instead of burs for the root end preparation</a:t>
            </a:r>
            <a:endParaRPr lang="en-IN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9" y="527651"/>
            <a:ext cx="6296657" cy="257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291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9416" y="404664"/>
            <a:ext cx="4721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 Narrow"/>
              </a:rPr>
              <a:t>Preparation Perpendicular to the Cut Root Surface</a:t>
            </a:r>
            <a:endParaRPr lang="en-IN" dirty="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221" y="838797"/>
            <a:ext cx="3743554" cy="235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52185" y="219998"/>
            <a:ext cx="2376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FFFFFF"/>
                </a:solidFill>
                <a:latin typeface="Arial Narrow"/>
              </a:rPr>
              <a:t>Vertical Slot Preparation</a:t>
            </a:r>
            <a:endParaRPr lang="en-IN" dirty="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023" y="661785"/>
            <a:ext cx="2869126" cy="2350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76065" y="3344225"/>
            <a:ext cx="297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FFFFFF"/>
                </a:solidFill>
                <a:latin typeface="Arial Narrow"/>
              </a:rPr>
              <a:t>Reverse Canal Instrumentation</a:t>
            </a:r>
            <a:endParaRPr lang="en-IN" dirty="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45" y="3729200"/>
            <a:ext cx="2700534" cy="270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08168" y="2966311"/>
            <a:ext cx="4011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arrow"/>
              </a:rPr>
              <a:t> “</a:t>
            </a:r>
            <a:r>
              <a:rPr lang="en-US" dirty="0" err="1">
                <a:solidFill>
                  <a:srgbClr val="FFFFFF"/>
                </a:solidFill>
                <a:latin typeface="Arial Narrow"/>
              </a:rPr>
              <a:t>Matsura</a:t>
            </a:r>
            <a:r>
              <a:rPr lang="en-US" dirty="0">
                <a:solidFill>
                  <a:srgbClr val="FFFFFF"/>
                </a:solidFill>
                <a:latin typeface="Arial Narrow"/>
              </a:rPr>
              <a:t>” apical root-end cavity preparation</a:t>
            </a:r>
            <a:endParaRPr lang="en-IN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03042" y="6429735"/>
            <a:ext cx="57594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i="1" dirty="0" err="1">
                <a:solidFill>
                  <a:srgbClr val="FFFFFF"/>
                </a:solidFill>
                <a:latin typeface="Arial Narrow"/>
              </a:rPr>
              <a:t>Naik</a:t>
            </a:r>
            <a:r>
              <a:rPr lang="en-US" sz="1200" i="1" dirty="0">
                <a:solidFill>
                  <a:srgbClr val="FFFFFF"/>
                </a:solidFill>
                <a:latin typeface="Arial Narrow"/>
              </a:rPr>
              <a:t> et al ; Techniques of root end preparation for the successful </a:t>
            </a:r>
            <a:r>
              <a:rPr lang="en-US" sz="1200" i="1" dirty="0" err="1">
                <a:solidFill>
                  <a:srgbClr val="FFFFFF"/>
                </a:solidFill>
                <a:latin typeface="Arial Narrow"/>
              </a:rPr>
              <a:t>peri</a:t>
            </a:r>
            <a:r>
              <a:rPr lang="en-US" sz="1200" i="1" dirty="0">
                <a:solidFill>
                  <a:srgbClr val="FFFFFF"/>
                </a:solidFill>
                <a:latin typeface="Arial Narrow"/>
              </a:rPr>
              <a:t>-radicular surgery: A literature review; </a:t>
            </a:r>
            <a:r>
              <a:rPr lang="en-IN" sz="1200" i="1" dirty="0">
                <a:solidFill>
                  <a:srgbClr val="FFFFFF"/>
                </a:solidFill>
                <a:latin typeface="Arial Narrow"/>
              </a:rPr>
              <a:t>International Journal of Applied Dental Sciences 2016; 2(2): 06-10</a:t>
            </a:r>
          </a:p>
        </p:txBody>
      </p:sp>
    </p:spTree>
    <p:extLst>
      <p:ext uri="{BB962C8B-B14F-4D97-AF65-F5344CB8AC3E}">
        <p14:creationId xmlns:p14="http://schemas.microsoft.com/office/powerpoint/2010/main" val="1099490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4382008"/>
            <a:ext cx="5257808" cy="247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38326" y="387821"/>
            <a:ext cx="2927212" cy="40011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IN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Long Axis Preparation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3321" y="1018133"/>
            <a:ext cx="976049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FFFF"/>
                </a:solidFill>
                <a:latin typeface="Arial Rounded MT Bold" pitchFamily="34" charset="0"/>
              </a:rPr>
              <a:t>Root-end preparation begins with aligning a selected ultrasonic tip along the root prominence on the </a:t>
            </a:r>
            <a:r>
              <a:rPr lang="en-US" dirty="0" err="1">
                <a:solidFill>
                  <a:srgbClr val="FFFFFF"/>
                </a:solidFill>
                <a:latin typeface="Arial Rounded MT Bold" pitchFamily="34" charset="0"/>
              </a:rPr>
              <a:t>buccal</a:t>
            </a:r>
            <a:r>
              <a:rPr lang="en-US" dirty="0">
                <a:solidFill>
                  <a:srgbClr val="FFFFFF"/>
                </a:solidFill>
                <a:latin typeface="Arial Rounded MT Bold" pitchFamily="34" charset="0"/>
              </a:rPr>
              <a:t> plate under low magnification.</a:t>
            </a:r>
          </a:p>
          <a:p>
            <a:pPr algn="just"/>
            <a:endParaRPr lang="en-US" dirty="0">
              <a:solidFill>
                <a:srgbClr val="FFFFFF"/>
              </a:solidFill>
              <a:latin typeface="Arial Rounded MT Bold" pitchFamily="34" charset="0"/>
            </a:endParaRPr>
          </a:p>
          <a:p>
            <a:pPr algn="just"/>
            <a:r>
              <a:rPr lang="en-US" dirty="0">
                <a:solidFill>
                  <a:srgbClr val="FFFFFF"/>
                </a:solidFill>
                <a:latin typeface="Arial Rounded MT Bold" pitchFamily="34" charset="0"/>
              </a:rPr>
              <a:t> (4–8) to ensure that the preparation follows the long axis of the root. Once the ultrasonic tip is aligned, the preparation is carried out under midrange  magnification (10–12).</a:t>
            </a:r>
          </a:p>
          <a:p>
            <a:pPr algn="just"/>
            <a:endParaRPr lang="en-US" dirty="0">
              <a:solidFill>
                <a:srgbClr val="FFFFFF"/>
              </a:solidFill>
              <a:latin typeface="Arial Rounded MT Bold" pitchFamily="34" charset="0"/>
            </a:endParaRPr>
          </a:p>
          <a:p>
            <a:pPr algn="just"/>
            <a:r>
              <a:rPr lang="en-US" dirty="0">
                <a:solidFill>
                  <a:srgbClr val="FFFFFF"/>
                </a:solidFill>
                <a:latin typeface="Arial Rounded MT Bold" pitchFamily="34" charset="0"/>
              </a:rPr>
              <a:t> Ultrasonic tips are used in a light, sweeping motion: short forward/backward and upward/downward strokes result in effective cutting action.</a:t>
            </a:r>
          </a:p>
          <a:p>
            <a:pPr algn="just"/>
            <a:endParaRPr lang="en-US" dirty="0">
              <a:solidFill>
                <a:srgbClr val="FFFFFF"/>
              </a:solidFill>
              <a:latin typeface="Arial Rounded MT Bold" pitchFamily="34" charset="0"/>
            </a:endParaRPr>
          </a:p>
          <a:p>
            <a:pPr algn="just"/>
            <a:r>
              <a:rPr lang="en-US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Interrupted strokes </a:t>
            </a:r>
            <a:r>
              <a:rPr lang="en-US" dirty="0">
                <a:solidFill>
                  <a:srgbClr val="FFFFFF"/>
                </a:solidFill>
                <a:latin typeface="Arial Rounded MT Bold" pitchFamily="34" charset="0"/>
              </a:rPr>
              <a:t>are more effective than a continuous pressure on the dentine surface.</a:t>
            </a:r>
          </a:p>
          <a:p>
            <a:pPr algn="just"/>
            <a:endParaRPr lang="en-IN" dirty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58206" y="284455"/>
            <a:ext cx="926902" cy="5760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FFF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35374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7408" y="98072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Piezoelectric ultra sonic instrument for root end preparation.</a:t>
            </a:r>
            <a:endParaRPr lang="en-IN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7408" y="1582342"/>
            <a:ext cx="105851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FFFFFF"/>
                </a:solidFill>
                <a:latin typeface="Arial Rounded MT Bold" panose="020F0704030504030204" pitchFamily="34" charset="0"/>
              </a:rPr>
              <a:t>Create vibrations 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in the range of </a:t>
            </a:r>
            <a:r>
              <a:rPr lang="en-US" dirty="0">
                <a:solidFill>
                  <a:srgbClr val="00B0F0"/>
                </a:solidFill>
                <a:latin typeface="Arial Rounded MT Bold" panose="020F0704030504030204" pitchFamily="34" charset="0"/>
              </a:rPr>
              <a:t>30 to 40 kHz 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by exciting quartz or ceramic piezoelectric crystals in the </a:t>
            </a:r>
            <a:r>
              <a:rPr lang="en-US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handpiece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. </a:t>
            </a:r>
          </a:p>
          <a:p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Continuous irrigation along the cutting tip cools the surface and maximizes debridement and cleaning. </a:t>
            </a:r>
          </a:p>
          <a:p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endParaRPr lang="en-IN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9533" y="260649"/>
            <a:ext cx="3246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>
                <a:solidFill>
                  <a:srgbClr val="FF5050"/>
                </a:solidFill>
                <a:latin typeface="Arial Rounded MT Bold" panose="020F0704030504030204" pitchFamily="34" charset="0"/>
              </a:rPr>
              <a:t>ULTRASONIC UNITS</a:t>
            </a:r>
            <a:endParaRPr lang="en-IN" sz="2400" dirty="0">
              <a:solidFill>
                <a:srgbClr val="FF5050"/>
              </a:solidFill>
              <a:latin typeface="Arial Narrow"/>
            </a:endParaRPr>
          </a:p>
        </p:txBody>
      </p:sp>
      <p:pic>
        <p:nvPicPr>
          <p:cNvPr id="10242" name="Picture 2" descr="Image result for P-5 (Acteon)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6" r="9013" b="15730"/>
          <a:stretch/>
        </p:blipFill>
        <p:spPr bwMode="auto">
          <a:xfrm>
            <a:off x="7332340" y="3186926"/>
            <a:ext cx="343197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ems ultrasonic scal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3208152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spartan ultrasonic scal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16"/>
          <a:stretch/>
        </p:blipFill>
        <p:spPr bwMode="auto">
          <a:xfrm>
            <a:off x="3863753" y="3203330"/>
            <a:ext cx="3178259" cy="274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3392" y="6093296"/>
            <a:ext cx="10513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Acteon P-5 has both </a:t>
            </a:r>
            <a:r>
              <a:rPr lang="en-US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Piezotome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for Groove preparation and ultrasonic root end preparation</a:t>
            </a:r>
            <a:endParaRPr lang="en-IN" dirty="0">
              <a:solidFill>
                <a:srgbClr val="FFFFF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437085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7408" y="1268761"/>
            <a:ext cx="10801200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The first ultrasonic tips for endodontic surgery were stainless steel </a:t>
            </a:r>
            <a:r>
              <a:rPr lang="en-US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Carr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Tips </a:t>
            </a:r>
            <a:r>
              <a:rPr lang="en-IN" dirty="0">
                <a:solidFill>
                  <a:srgbClr val="FFFFFF"/>
                </a:solidFill>
                <a:latin typeface="Arial Rounded MT Bold" panose="020F0704030504030204" pitchFamily="34" charset="0"/>
              </a:rPr>
              <a:t>(CT 1–5) in 1990. </a:t>
            </a:r>
          </a:p>
          <a:p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r>
              <a:rPr lang="en-IN" dirty="0">
                <a:solidFill>
                  <a:srgbClr val="FFC000"/>
                </a:solidFill>
                <a:latin typeface="Arial Rounded MT Bold" panose="020F0704030504030204" pitchFamily="34" charset="0"/>
              </a:rPr>
              <a:t>Kim Surgical (</a:t>
            </a:r>
            <a:r>
              <a:rPr lang="en-IN" dirty="0" err="1">
                <a:solidFill>
                  <a:srgbClr val="FFC000"/>
                </a:solidFill>
                <a:latin typeface="Arial Rounded MT Bold" panose="020F0704030504030204" pitchFamily="34" charset="0"/>
              </a:rPr>
              <a:t>KiS</a:t>
            </a:r>
            <a:r>
              <a:rPr lang="en-IN" dirty="0">
                <a:solidFill>
                  <a:srgbClr val="FFC000"/>
                </a:solidFill>
                <a:latin typeface="Arial Rounded MT Bold" panose="020F0704030504030204" pitchFamily="34" charset="0"/>
              </a:rPr>
              <a:t>) tips</a:t>
            </a:r>
            <a:endParaRPr lang="en-US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  <a:p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FFFFFF"/>
                </a:solidFill>
                <a:latin typeface="Arial Rounded MT Bold" panose="020F0704030504030204" pitchFamily="34" charset="0"/>
              </a:rPr>
              <a:t>Introduced in 1999  by Spartan/</a:t>
            </a:r>
            <a:r>
              <a:rPr lang="en-IN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Obtura</a:t>
            </a:r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The </a:t>
            </a:r>
            <a:r>
              <a:rPr lang="en-US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KiS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ultrasonic tips have a better cutting ability and a more efficient irrigation port.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They are coated with zirconium nitride and have an irrigation port near the tip rather than along the shaft.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These advanced tips cut faster and smoother and cause fewer </a:t>
            </a:r>
            <a:r>
              <a:rPr lang="en-US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microfractures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because of the improved positioning of the irrigation port.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5401" y="170355"/>
            <a:ext cx="3060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ULTRASONIC TIPS </a:t>
            </a:r>
            <a:endParaRPr lang="en-IN" sz="24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9" y="1772816"/>
            <a:ext cx="2668339" cy="180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327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3" y="2078846"/>
            <a:ext cx="5182011" cy="351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54912"/>
            <a:ext cx="3168352" cy="193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3669" y="493515"/>
            <a:ext cx="8424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The </a:t>
            </a:r>
            <a:r>
              <a:rPr lang="en-US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KiS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1 tip  - 80 degree angle</a:t>
            </a:r>
          </a:p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                         - 0.24 mm  diameter &amp;  3 mm long </a:t>
            </a:r>
          </a:p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                         - mandibular anterior teeth and premolars </a:t>
            </a:r>
          </a:p>
          <a:p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1940" y="2078847"/>
            <a:ext cx="58123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The </a:t>
            </a:r>
            <a:r>
              <a:rPr lang="en-US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KiS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2 tip - wider diameter tip for wider teeth like maxillary </a:t>
            </a:r>
            <a:r>
              <a:rPr lang="en-US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anteriors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The </a:t>
            </a:r>
            <a:r>
              <a:rPr lang="en-US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KiS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3 tip - for posterior teeth;  double bend and  a 75 degree angled tip for use in the maxillary left side  or the mandibular right side.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The </a:t>
            </a:r>
            <a:r>
              <a:rPr lang="en-US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KiS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4 tip is similar to the </a:t>
            </a:r>
            <a:r>
              <a:rPr lang="en-US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KiS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3  tip angle is 110 degrees, to reach the lingual apex of molar roots.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The </a:t>
            </a:r>
            <a:r>
              <a:rPr lang="en-US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KiS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5 tip is the counterpart of the </a:t>
            </a:r>
            <a:r>
              <a:rPr lang="en-US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KiS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3 tip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The </a:t>
            </a:r>
            <a:r>
              <a:rPr lang="en-US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KiS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6 tip is the counterpart of the </a:t>
            </a:r>
            <a:r>
              <a:rPr lang="en-US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KiS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4 tip</a:t>
            </a:r>
            <a:endParaRPr lang="en-IN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479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277813"/>
            <a:ext cx="11393714" cy="146390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MESSEGE/ FOR THE TOPIC COVERED (SUMMARY)  </a:t>
            </a:r>
            <a:endParaRPr lang="en-US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27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2A0343-40CB-E9D0-BA0A-2CF633B331E4}"/>
              </a:ext>
            </a:extLst>
          </p:cNvPr>
          <p:cNvSpPr txBox="1"/>
          <p:nvPr/>
        </p:nvSpPr>
        <p:spPr>
          <a:xfrm>
            <a:off x="1576873" y="1808022"/>
            <a:ext cx="8537510" cy="445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The principle treatment modalities for the management of post-treatment periapical pathosis are orthograde retreatment and apical surgery.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 significant advantage to surgical intervention is that it offers immediate access to the root apex.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Furthermore, it includes curettage of the periradicular granulomatous tissues and the resection of the apical 3 mm of the root, which frequently contains infected canal ramifications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923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232229"/>
            <a:ext cx="10515600" cy="145845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28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04685" y="2902857"/>
            <a:ext cx="9231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Write a short note on management of gutta percha in retro prepared cavity .</a:t>
            </a:r>
          </a:p>
          <a:p>
            <a:r>
              <a:rPr lang="en-US" sz="2400" dirty="0"/>
              <a:t>2. Write in brief about root end preparation.</a:t>
            </a:r>
          </a:p>
          <a:p>
            <a:r>
              <a:rPr lang="en-US" sz="2400" dirty="0"/>
              <a:t>3. Short note on root end conditioning.</a:t>
            </a:r>
          </a:p>
          <a:p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7409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r>
              <a:rPr lang="en-US" dirty="0"/>
              <a:t> </a:t>
            </a:r>
            <a:br>
              <a:rPr lang="en-US" dirty="0"/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OF THE BOOK WITH EDITION AND PAGE NUMBERS </a:t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ARTICLE ARE TO BE MENTIONED IF NEEDED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FBA6F5-439B-989C-F49C-B97FD1F14CE1}"/>
              </a:ext>
            </a:extLst>
          </p:cNvPr>
          <p:cNvSpPr txBox="1"/>
          <p:nvPr/>
        </p:nvSpPr>
        <p:spPr>
          <a:xfrm>
            <a:off x="1372920" y="1994169"/>
            <a:ext cx="769242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Ingle JI, Bakland LK. Endodontics. 4th ed. Philadelphia:Williams and Wilkins; 1995.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Grossman LI, Oliet S, Del Rio C. Endodontics. 11th ed. Philadelphia: Lea and Febiger; 1988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Rowe AHR. Damage to the inferior dental nerve during or following endodontic treatment. Br Dent J 1983;153:306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Seltzer S, Bender IB, Turkenkopf S. Factors affecting successful repair after root canal therapy. J Am Dent Assoc 1963;67:651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Walia H, et al. Use of a hemostatic agent in the repair of procedural errors. JOE 1988;14:465.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12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40" y="0"/>
            <a:ext cx="9985798" cy="928670"/>
          </a:xfrm>
        </p:spPr>
        <p:txBody>
          <a:bodyPr/>
          <a:lstStyle/>
          <a:p>
            <a:r>
              <a:rPr lang="en-IN" b="1" dirty="0">
                <a:solidFill>
                  <a:srgbClr val="FFFF00"/>
                </a:solidFill>
              </a:rPr>
              <a:t>TABLE OF CONTENTs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95340" y="1285860"/>
            <a:ext cx="9985798" cy="4114800"/>
          </a:xfrm>
        </p:spPr>
        <p:txBody>
          <a:bodyPr>
            <a:noAutofit/>
          </a:bodyPr>
          <a:lstStyle/>
          <a:p>
            <a:r>
              <a:rPr lang="en-IN" sz="2000" dirty="0"/>
              <a:t>Definition</a:t>
            </a:r>
          </a:p>
          <a:p>
            <a:r>
              <a:rPr lang="en-IN" sz="2000" dirty="0"/>
              <a:t>Indication</a:t>
            </a:r>
          </a:p>
          <a:p>
            <a:r>
              <a:rPr lang="en-IN" sz="2000" dirty="0"/>
              <a:t>Contraindication</a:t>
            </a:r>
          </a:p>
          <a:p>
            <a:r>
              <a:rPr lang="en-IN" sz="2000" dirty="0"/>
              <a:t>Classification</a:t>
            </a:r>
          </a:p>
          <a:p>
            <a:r>
              <a:rPr lang="en-IN" sz="2000" dirty="0"/>
              <a:t>Anatomic consideration</a:t>
            </a:r>
          </a:p>
          <a:p>
            <a:r>
              <a:rPr lang="en-IN" sz="2000" dirty="0"/>
              <a:t>Patient preparation</a:t>
            </a:r>
          </a:p>
          <a:p>
            <a:r>
              <a:rPr lang="en-IN" sz="2000" dirty="0"/>
              <a:t>Surgical access</a:t>
            </a:r>
          </a:p>
          <a:p>
            <a:r>
              <a:rPr lang="en-IN" sz="2000" dirty="0"/>
              <a:t>Haemostasis</a:t>
            </a:r>
          </a:p>
          <a:p>
            <a:r>
              <a:rPr lang="en-IN" sz="2000" dirty="0"/>
              <a:t>Root end resection and preparation</a:t>
            </a:r>
          </a:p>
          <a:p>
            <a:r>
              <a:rPr lang="en-IN" sz="2000" dirty="0"/>
              <a:t>Root end filling</a:t>
            </a:r>
          </a:p>
          <a:p>
            <a:r>
              <a:rPr lang="en-IN" sz="2000" dirty="0"/>
              <a:t>Flap closure and suture</a:t>
            </a:r>
          </a:p>
          <a:p>
            <a:r>
              <a:rPr lang="en-IN" sz="2000" dirty="0"/>
              <a:t>Postoperative complications</a:t>
            </a:r>
          </a:p>
          <a:p>
            <a:endParaRPr lang="en-IN" sz="2000" dirty="0"/>
          </a:p>
          <a:p>
            <a:endParaRPr lang="en-IN" sz="2000" dirty="0"/>
          </a:p>
          <a:p>
            <a:endParaRPr lang="en-GB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908721"/>
            <a:ext cx="66675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313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3432" y="4377878"/>
            <a:ext cx="57594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All staining is then rinsed with isotonic saline and</a:t>
            </a:r>
          </a:p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dried thoroughly with a </a:t>
            </a:r>
            <a:r>
              <a:rPr lang="en-US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Stropko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irrigator/drier.</a:t>
            </a:r>
          </a:p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</a:t>
            </a:r>
            <a:endParaRPr lang="en-IN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3432" y="248987"/>
            <a:ext cx="4753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Methylene Blue Staining (MBS)</a:t>
            </a:r>
          </a:p>
        </p:txBody>
      </p:sp>
      <p:sp>
        <p:nvSpPr>
          <p:cNvPr id="5" name="Rectangle 4"/>
          <p:cNvSpPr/>
          <p:nvPr/>
        </p:nvSpPr>
        <p:spPr>
          <a:xfrm>
            <a:off x="983433" y="1750750"/>
            <a:ext cx="4570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MBS only discolors organic substances</a:t>
            </a:r>
            <a:endParaRPr lang="en-IN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3432" y="2398823"/>
            <a:ext cx="57594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Delineates the PDL with a deep blue color but also</a:t>
            </a:r>
          </a:p>
          <a:p>
            <a:pPr algn="just"/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stains isthmuses, accessory canals, hairline</a:t>
            </a:r>
            <a:endParaRPr lang="en-IN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3432" y="3190910"/>
            <a:ext cx="57594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MBS is applied with a micro applicator tip saturating the surface and the PDL and leaving it undisturbed </a:t>
            </a:r>
            <a:r>
              <a:rPr lang="en-IN" dirty="0">
                <a:solidFill>
                  <a:srgbClr val="FFFFFF"/>
                </a:solidFill>
                <a:latin typeface="Arial Rounded MT Bold" panose="020F0704030504030204" pitchFamily="34" charset="0"/>
              </a:rPr>
              <a:t>for 10–15 s</a:t>
            </a:r>
            <a:endParaRPr lang="en-IN" dirty="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269" y="1422069"/>
            <a:ext cx="43624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99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514" y="1052736"/>
            <a:ext cx="63055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83432" y="305297"/>
            <a:ext cx="661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rgbClr val="FFFFFF"/>
                </a:solidFill>
                <a:latin typeface="Arial Rounded MT Bold" panose="020F0704030504030204" pitchFamily="34" charset="0"/>
              </a:rPr>
              <a:t>Ultrasonic tips of varying 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lengths: 3 mm, 6 mm, and 9 mm</a:t>
            </a:r>
            <a:endParaRPr lang="en-IN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3432" y="4996207"/>
            <a:ext cx="10585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Modern ultrasonic tips can facilitate the preparation of a 3, 6, or even 9 mm root end cavity depending on the length of the unprepared canal space or the </a:t>
            </a:r>
            <a:r>
              <a:rPr lang="en-IN" dirty="0">
                <a:solidFill>
                  <a:srgbClr val="FFFFFF"/>
                </a:solidFill>
                <a:latin typeface="Arial Rounded MT Bold" panose="020F0704030504030204" pitchFamily="34" charset="0"/>
              </a:rPr>
              <a:t>presence of </a:t>
            </a:r>
            <a:r>
              <a:rPr lang="en-IN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intraradicular</a:t>
            </a:r>
            <a:r>
              <a:rPr lang="en-IN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restorations</a:t>
            </a:r>
          </a:p>
        </p:txBody>
      </p:sp>
    </p:spTree>
    <p:extLst>
      <p:ext uri="{BB962C8B-B14F-4D97-AF65-F5344CB8AC3E}">
        <p14:creationId xmlns:p14="http://schemas.microsoft.com/office/powerpoint/2010/main" val="70612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475789"/>
            <a:ext cx="3456384" cy="259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20" y="3645024"/>
            <a:ext cx="4086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232" y="3645024"/>
            <a:ext cx="4086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11824" y="1126486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When root end preparation is done in the correct</a:t>
            </a:r>
          </a:p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direction, </a:t>
            </a:r>
            <a:r>
              <a:rPr lang="en-US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gutta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percha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is “</a:t>
            </a:r>
            <a:r>
              <a:rPr lang="en-US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walking”out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of the preparation</a:t>
            </a:r>
            <a:endParaRPr lang="en-IN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67808" y="2635841"/>
            <a:ext cx="7300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In order to remove excess GP, the ultrasonic tip can be angled </a:t>
            </a:r>
            <a:r>
              <a:rPr lang="en-US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buccally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so that the end of the tip will vibrate against the facial wall and gradually loosen the remaining filling material</a:t>
            </a:r>
            <a:endParaRPr lang="en-IN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57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74"/>
          <a:stretch/>
        </p:blipFill>
        <p:spPr bwMode="auto">
          <a:xfrm>
            <a:off x="385946" y="1512106"/>
            <a:ext cx="4460153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15880" y="1584438"/>
            <a:ext cx="68411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This new technology deposits a thick layer of pure</a:t>
            </a:r>
          </a:p>
          <a:p>
            <a:pPr algn="just"/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diamond, forming a single stone that covers the entire surface of the tip</a:t>
            </a:r>
          </a:p>
          <a:p>
            <a:pPr algn="just"/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The technique of manufacturing these tips may explain their maintenance of shape even after utilization</a:t>
            </a:r>
            <a:endParaRPr lang="en-IN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50" b="26369"/>
          <a:stretch/>
        </p:blipFill>
        <p:spPr bwMode="auto">
          <a:xfrm>
            <a:off x="5929336" y="5131150"/>
            <a:ext cx="5927703" cy="171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bernardes2007.pdf - Adobe Acrobat Reader D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9" t="29117" r="22683" b="46984"/>
          <a:stretch/>
        </p:blipFill>
        <p:spPr>
          <a:xfrm>
            <a:off x="385946" y="44624"/>
            <a:ext cx="6031635" cy="14824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07853" y="260648"/>
            <a:ext cx="5275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The CVD tips - chemical vapor deposition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015881" y="3887904"/>
            <a:ext cx="6767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CVD tips exhibited the shorter preparation time and </a:t>
            </a:r>
            <a:r>
              <a:rPr lang="en-IN" dirty="0">
                <a:solidFill>
                  <a:srgbClr val="FFFFFF"/>
                </a:solidFill>
                <a:latin typeface="Arial Rounded MT Bold" panose="020F0704030504030204" pitchFamily="34" charset="0"/>
              </a:rPr>
              <a:t>did not present fractures</a:t>
            </a:r>
          </a:p>
        </p:txBody>
      </p:sp>
    </p:spTree>
    <p:extLst>
      <p:ext uri="{BB962C8B-B14F-4D97-AF65-F5344CB8AC3E}">
        <p14:creationId xmlns:p14="http://schemas.microsoft.com/office/powerpoint/2010/main" val="835026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83" y="404664"/>
            <a:ext cx="5332041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35960" y="2636913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FFFFFF"/>
                </a:solidFill>
                <a:latin typeface="Arial Rounded MT Bold" panose="020F0704030504030204" pitchFamily="34" charset="0"/>
              </a:rPr>
              <a:t>After methylene </a:t>
            </a: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blue staining, the PDL appears as an uninterrupted circular line around the root surface</a:t>
            </a:r>
            <a:endParaRPr lang="en-IN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020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4" y="1"/>
            <a:ext cx="3600797" cy="329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1446497"/>
            <a:ext cx="3243246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086" y="3899726"/>
            <a:ext cx="3319231" cy="295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4963" y="5378864"/>
            <a:ext cx="8065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(a) Missed lingual canal and unprepared isthmus; (b) vertical root fracture; (c) multiple accessory canals;</a:t>
            </a:r>
            <a:endParaRPr lang="en-IN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715908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2873</Words>
  <Application>Microsoft Office PowerPoint</Application>
  <PresentationFormat>Widescreen</PresentationFormat>
  <Paragraphs>247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Arial Narrow</vt:lpstr>
      <vt:lpstr>Arial Rounded MT Bold</vt:lpstr>
      <vt:lpstr>Book Antiqua</vt:lpstr>
      <vt:lpstr>Calibri</vt:lpstr>
      <vt:lpstr>Times New Roman</vt:lpstr>
      <vt:lpstr>Wingdings</vt:lpstr>
      <vt:lpstr>Wingdings 2</vt:lpstr>
      <vt:lpstr>Horizon</vt:lpstr>
      <vt:lpstr>PowerPoint Presentation</vt:lpstr>
      <vt:lpstr>Specific learning Objectives 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Resected Root-End Surface Topography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 MESSEGE/ FOR THE TOPIC COVERED (SUMMARY)  </vt:lpstr>
      <vt:lpstr>Question &amp; Answer Session</vt:lpstr>
      <vt:lpstr>REFERENCES  NAME OF THE BOOK WITH EDITION AND PAGE NUMBERS   ARTICLE ARE TO BE MENTIONED IF NEEDED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Vidhani</dc:creator>
  <cp:lastModifiedBy>Monika Vidhani</cp:lastModifiedBy>
  <cp:revision>3</cp:revision>
  <dcterms:created xsi:type="dcterms:W3CDTF">2023-04-17T08:41:10Z</dcterms:created>
  <dcterms:modified xsi:type="dcterms:W3CDTF">2023-04-18T03:58:28Z</dcterms:modified>
</cp:coreProperties>
</file>